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0"/>
  </p:notesMasterIdLst>
  <p:handoutMasterIdLst>
    <p:handoutMasterId r:id="rId61"/>
  </p:handoutMasterIdLst>
  <p:sldIdLst>
    <p:sldId id="257" r:id="rId2"/>
    <p:sldId id="256" r:id="rId3"/>
    <p:sldId id="327" r:id="rId4"/>
    <p:sldId id="317" r:id="rId5"/>
    <p:sldId id="258" r:id="rId6"/>
    <p:sldId id="296" r:id="rId7"/>
    <p:sldId id="297" r:id="rId8"/>
    <p:sldId id="298" r:id="rId9"/>
    <p:sldId id="309" r:id="rId10"/>
    <p:sldId id="310" r:id="rId11"/>
    <p:sldId id="308" r:id="rId12"/>
    <p:sldId id="303" r:id="rId13"/>
    <p:sldId id="290" r:id="rId14"/>
    <p:sldId id="291" r:id="rId15"/>
    <p:sldId id="292" r:id="rId16"/>
    <p:sldId id="293" r:id="rId17"/>
    <p:sldId id="294" r:id="rId18"/>
    <p:sldId id="295" r:id="rId19"/>
    <p:sldId id="300" r:id="rId20"/>
    <p:sldId id="301" r:id="rId21"/>
    <p:sldId id="302" r:id="rId22"/>
    <p:sldId id="304" r:id="rId23"/>
    <p:sldId id="312" r:id="rId24"/>
    <p:sldId id="267" r:id="rId25"/>
    <p:sldId id="268" r:id="rId26"/>
    <p:sldId id="269" r:id="rId27"/>
    <p:sldId id="270" r:id="rId28"/>
    <p:sldId id="271" r:id="rId29"/>
    <p:sldId id="272" r:id="rId30"/>
    <p:sldId id="273" r:id="rId31"/>
    <p:sldId id="275" r:id="rId32"/>
    <p:sldId id="313" r:id="rId33"/>
    <p:sldId id="316" r:id="rId34"/>
    <p:sldId id="318" r:id="rId35"/>
    <p:sldId id="319" r:id="rId36"/>
    <p:sldId id="260" r:id="rId37"/>
    <p:sldId id="262" r:id="rId38"/>
    <p:sldId id="263" r:id="rId39"/>
    <p:sldId id="264" r:id="rId40"/>
    <p:sldId id="265" r:id="rId41"/>
    <p:sldId id="266" r:id="rId42"/>
    <p:sldId id="320" r:id="rId43"/>
    <p:sldId id="321" r:id="rId44"/>
    <p:sldId id="322" r:id="rId45"/>
    <p:sldId id="323" r:id="rId46"/>
    <p:sldId id="324" r:id="rId47"/>
    <p:sldId id="325" r:id="rId48"/>
    <p:sldId id="326" r:id="rId49"/>
    <p:sldId id="314" r:id="rId50"/>
    <p:sldId id="315" r:id="rId51"/>
    <p:sldId id="278" r:id="rId52"/>
    <p:sldId id="279" r:id="rId53"/>
    <p:sldId id="280" r:id="rId54"/>
    <p:sldId id="281" r:id="rId55"/>
    <p:sldId id="282" r:id="rId56"/>
    <p:sldId id="306" r:id="rId57"/>
    <p:sldId id="311" r:id="rId58"/>
    <p:sldId id="277" r:id="rId5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44" autoAdjust="0"/>
    <p:restoredTop sz="82803" autoAdjust="0"/>
  </p:normalViewPr>
  <p:slideViewPr>
    <p:cSldViewPr snapToGrid="0">
      <p:cViewPr varScale="1">
        <p:scale>
          <a:sx n="88" d="100"/>
          <a:sy n="88" d="100"/>
        </p:scale>
        <p:origin x="263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290925439875577E-2"/>
          <c:y val="0"/>
          <c:w val="0.51601086322543011"/>
          <c:h val="0.93826728146032123"/>
        </c:manualLayout>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7607AA-A267-4953-B2ED-47255E6138DD}" type="doc">
      <dgm:prSet loTypeId="urn:microsoft.com/office/officeart/2005/8/layout/cycle8" loCatId="cycle" qsTypeId="urn:microsoft.com/office/officeart/2005/8/quickstyle/simple1" qsCatId="simple" csTypeId="urn:microsoft.com/office/officeart/2005/8/colors/colorful2" csCatId="colorful" phldr="1"/>
      <dgm:spPr/>
      <dgm:t>
        <a:bodyPr/>
        <a:lstStyle/>
        <a:p>
          <a:endParaRPr lang="en-US"/>
        </a:p>
      </dgm:t>
    </dgm:pt>
    <dgm:pt modelId="{5F41748C-89AF-4E1E-AA18-6377819CAD0C}" type="pres">
      <dgm:prSet presAssocID="{E57607AA-A267-4953-B2ED-47255E6138DD}" presName="compositeShape" presStyleCnt="0">
        <dgm:presLayoutVars>
          <dgm:chMax val="7"/>
          <dgm:dir/>
          <dgm:resizeHandles val="exact"/>
        </dgm:presLayoutVars>
      </dgm:prSet>
      <dgm:spPr/>
    </dgm:pt>
  </dgm:ptLst>
  <dgm:cxnLst>
    <dgm:cxn modelId="{35BBE351-3D2A-4AAD-9B8C-C02D800DCFE4}" type="presOf" srcId="{E57607AA-A267-4953-B2ED-47255E6138DD}" destId="{5F41748C-89AF-4E1E-AA18-6377819CAD0C}" srcOrd="0"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562854-30DE-4E29-BEFF-D5B0EB7F9636}"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n-US"/>
        </a:p>
      </dgm:t>
    </dgm:pt>
    <dgm:pt modelId="{251CB56B-DED7-4E92-8C56-7DE517269191}" type="pres">
      <dgm:prSet presAssocID="{27562854-30DE-4E29-BEFF-D5B0EB7F9636}" presName="diagram" presStyleCnt="0">
        <dgm:presLayoutVars>
          <dgm:dir/>
          <dgm:resizeHandles val="exact"/>
        </dgm:presLayoutVars>
      </dgm:prSet>
      <dgm:spPr/>
    </dgm:pt>
  </dgm:ptLst>
  <dgm:cxnLst>
    <dgm:cxn modelId="{BEF8E77E-1DDF-4C48-8E76-02764F9FAE26}" type="presOf" srcId="{27562854-30DE-4E29-BEFF-D5B0EB7F9636}" destId="{251CB56B-DED7-4E92-8C56-7DE517269191}" srcOrd="0" destOrd="0" presId="urn:microsoft.com/office/officeart/2005/8/layout/arrow5"/>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F986FE3-4491-4D45-9D62-86EE92A06A37}" type="datetimeFigureOut">
              <a:rPr lang="en-US" smtClean="0"/>
              <a:t>9/23/20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9D338FC-7ACB-4DB1-81BD-8922EE16EDC4}" type="slidenum">
              <a:rPr lang="en-US" smtClean="0"/>
              <a:t>‹#›</a:t>
            </a:fld>
            <a:endParaRPr lang="en-US"/>
          </a:p>
        </p:txBody>
      </p:sp>
    </p:spTree>
    <p:extLst>
      <p:ext uri="{BB962C8B-B14F-4D97-AF65-F5344CB8AC3E}">
        <p14:creationId xmlns:p14="http://schemas.microsoft.com/office/powerpoint/2010/main" val="812301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7A71D31D-3AFA-44DA-920D-8EAC8C6C52B4}" type="datetimeFigureOut">
              <a:rPr lang="en-US" smtClean="0"/>
              <a:t>9/23/20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CCD4338D-179F-4D63-9554-850EF9FDA82C}" type="slidenum">
              <a:rPr lang="en-US" smtClean="0"/>
              <a:t>‹#›</a:t>
            </a:fld>
            <a:endParaRPr lang="en-US"/>
          </a:p>
        </p:txBody>
      </p:sp>
    </p:spTree>
    <p:extLst>
      <p:ext uri="{BB962C8B-B14F-4D97-AF65-F5344CB8AC3E}">
        <p14:creationId xmlns:p14="http://schemas.microsoft.com/office/powerpoint/2010/main" val="2013180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t>
            </a:r>
          </a:p>
          <a:p>
            <a:r>
              <a:rPr lang="en-US" dirty="0"/>
              <a:t>This</a:t>
            </a:r>
            <a:r>
              <a:rPr lang="en-US" baseline="0" dirty="0"/>
              <a:t> orientation is for both the school’s SSC and the ELAC committees.</a:t>
            </a:r>
          </a:p>
          <a:p>
            <a:r>
              <a:rPr lang="en-US" baseline="0" dirty="0"/>
              <a:t>We will be reviewing this morning the items that pertain to both SSC and ELAC and then we will focus on the purpose and responsibilities of the SSC and then on the ELAC.</a:t>
            </a:r>
          </a:p>
          <a:p>
            <a:r>
              <a:rPr lang="en-US" baseline="0" dirty="0"/>
              <a:t>Please place your questions on a post it and place them on our Parking Lot section.</a:t>
            </a:r>
            <a:endParaRPr lang="en-US" dirty="0"/>
          </a:p>
        </p:txBody>
      </p:sp>
      <p:sp>
        <p:nvSpPr>
          <p:cNvPr id="4" name="Slide Number Placeholder 3"/>
          <p:cNvSpPr>
            <a:spLocks noGrp="1"/>
          </p:cNvSpPr>
          <p:nvPr>
            <p:ph type="sldNum" sz="quarter" idx="10"/>
          </p:nvPr>
        </p:nvSpPr>
        <p:spPr/>
        <p:txBody>
          <a:bodyPr/>
          <a:lstStyle/>
          <a:p>
            <a:fld id="{CCD4338D-179F-4D63-9554-850EF9FDA82C}" type="slidenum">
              <a:rPr lang="en-US" smtClean="0"/>
              <a:t>1</a:t>
            </a:fld>
            <a:endParaRPr lang="en-US"/>
          </a:p>
        </p:txBody>
      </p:sp>
    </p:spTree>
    <p:extLst>
      <p:ext uri="{BB962C8B-B14F-4D97-AF65-F5344CB8AC3E}">
        <p14:creationId xmlns:p14="http://schemas.microsoft.com/office/powerpoint/2010/main" val="3912787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start the orientation for</a:t>
            </a:r>
            <a:r>
              <a:rPr lang="en-US" baseline="0" dirty="0"/>
              <a:t> the School Site Council. I will be explaining the role and responsibility of the SSC as described in BUL 6745.2 Guidelines for the Required School Site Council and English Learner Advisory Committee. </a:t>
            </a:r>
            <a:endParaRPr lang="en-US" dirty="0"/>
          </a:p>
        </p:txBody>
      </p:sp>
      <p:sp>
        <p:nvSpPr>
          <p:cNvPr id="4" name="Slide Number Placeholder 3"/>
          <p:cNvSpPr>
            <a:spLocks noGrp="1"/>
          </p:cNvSpPr>
          <p:nvPr>
            <p:ph type="sldNum" sz="quarter" idx="10"/>
          </p:nvPr>
        </p:nvSpPr>
        <p:spPr/>
        <p:txBody>
          <a:bodyPr/>
          <a:lstStyle/>
          <a:p>
            <a:fld id="{6D049D45-535C-4B87-A469-A9148CA7AB82}" type="slidenum">
              <a:rPr lang="en-US" smtClean="0"/>
              <a:t>13</a:t>
            </a:fld>
            <a:endParaRPr lang="en-US" dirty="0"/>
          </a:p>
        </p:txBody>
      </p:sp>
    </p:spTree>
    <p:extLst>
      <p:ext uri="{BB962C8B-B14F-4D97-AF65-F5344CB8AC3E}">
        <p14:creationId xmlns:p14="http://schemas.microsoft.com/office/powerpoint/2010/main" val="2532792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have an SSC….Read the slide</a:t>
            </a:r>
          </a:p>
          <a:p>
            <a:r>
              <a:rPr lang="en-US" dirty="0"/>
              <a:t>So this school</a:t>
            </a:r>
            <a:r>
              <a:rPr lang="en-US" baseline="0" dirty="0"/>
              <a:t> does receive Title I funds which is part of the </a:t>
            </a:r>
            <a:r>
              <a:rPr lang="en-US" baseline="0" dirty="0" err="1"/>
              <a:t>ConApp</a:t>
            </a:r>
            <a:r>
              <a:rPr lang="en-US" baseline="0" dirty="0"/>
              <a:t>. As a member of the SSC you will participate in a lot of discussion regarding the Title I funds that the school receives. </a:t>
            </a:r>
            <a:endParaRPr lang="en-US" dirty="0"/>
          </a:p>
        </p:txBody>
      </p:sp>
      <p:sp>
        <p:nvSpPr>
          <p:cNvPr id="4" name="Slide Number Placeholder 3"/>
          <p:cNvSpPr>
            <a:spLocks noGrp="1"/>
          </p:cNvSpPr>
          <p:nvPr>
            <p:ph type="sldNum" sz="quarter" idx="10"/>
          </p:nvPr>
        </p:nvSpPr>
        <p:spPr/>
        <p:txBody>
          <a:bodyPr/>
          <a:lstStyle/>
          <a:p>
            <a:fld id="{CCD4338D-179F-4D63-9554-850EF9FDA82C}" type="slidenum">
              <a:rPr lang="en-US" smtClean="0"/>
              <a:t>14</a:t>
            </a:fld>
            <a:endParaRPr lang="en-US"/>
          </a:p>
        </p:txBody>
      </p:sp>
    </p:spTree>
    <p:extLst>
      <p:ext uri="{BB962C8B-B14F-4D97-AF65-F5344CB8AC3E}">
        <p14:creationId xmlns:p14="http://schemas.microsoft.com/office/powerpoint/2010/main" val="1594949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describes the functions and responsibilities of the SSC. Read the four bullets. </a:t>
            </a:r>
          </a:p>
          <a:p>
            <a:r>
              <a:rPr lang="en-US" dirty="0"/>
              <a:t>See</a:t>
            </a:r>
            <a:r>
              <a:rPr lang="en-US" baseline="0" dirty="0"/>
              <a:t> page 2 of BUL 6745.2 for detail information regarding the functions and responsibilities of the SSC.</a:t>
            </a:r>
          </a:p>
          <a:p>
            <a:r>
              <a:rPr lang="en-US" baseline="0" dirty="0"/>
              <a:t>Important to remember that SSC is a decision making council….The principal does not have veto power on SSC decisions and all members of the SSC  have an equal vote. </a:t>
            </a:r>
            <a:endParaRPr lang="en-US" dirty="0"/>
          </a:p>
        </p:txBody>
      </p:sp>
      <p:sp>
        <p:nvSpPr>
          <p:cNvPr id="4" name="Slide Number Placeholder 3"/>
          <p:cNvSpPr>
            <a:spLocks noGrp="1"/>
          </p:cNvSpPr>
          <p:nvPr>
            <p:ph type="sldNum" sz="quarter" idx="10"/>
          </p:nvPr>
        </p:nvSpPr>
        <p:spPr/>
        <p:txBody>
          <a:bodyPr/>
          <a:lstStyle/>
          <a:p>
            <a:fld id="{CCD4338D-179F-4D63-9554-850EF9FDA82C}" type="slidenum">
              <a:rPr lang="en-US" smtClean="0"/>
              <a:t>15</a:t>
            </a:fld>
            <a:endParaRPr lang="en-US"/>
          </a:p>
        </p:txBody>
      </p:sp>
    </p:spTree>
    <p:extLst>
      <p:ext uri="{BB962C8B-B14F-4D97-AF65-F5344CB8AC3E}">
        <p14:creationId xmlns:p14="http://schemas.microsoft.com/office/powerpoint/2010/main" val="3077838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 little bit more regarding the SSC roles</a:t>
            </a:r>
            <a:r>
              <a:rPr lang="en-US" baseline="0" dirty="0"/>
              <a:t> in developing the Safe School Plan.</a:t>
            </a:r>
          </a:p>
          <a:p>
            <a:r>
              <a:rPr lang="en-US" baseline="0" dirty="0"/>
              <a:t>Read the slide and describe the option that the SSC has in delegating this responsibility to a Safety Planning Committee. </a:t>
            </a:r>
            <a:endParaRPr lang="en-US" dirty="0"/>
          </a:p>
        </p:txBody>
      </p:sp>
      <p:sp>
        <p:nvSpPr>
          <p:cNvPr id="4" name="Slide Number Placeholder 3"/>
          <p:cNvSpPr>
            <a:spLocks noGrp="1"/>
          </p:cNvSpPr>
          <p:nvPr>
            <p:ph type="sldNum" sz="quarter" idx="10"/>
          </p:nvPr>
        </p:nvSpPr>
        <p:spPr/>
        <p:txBody>
          <a:bodyPr/>
          <a:lstStyle/>
          <a:p>
            <a:fld id="{CCD4338D-179F-4D63-9554-850EF9FDA82C}" type="slidenum">
              <a:rPr lang="en-US" smtClean="0"/>
              <a:t>16</a:t>
            </a:fld>
            <a:endParaRPr lang="en-US"/>
          </a:p>
        </p:txBody>
      </p:sp>
    </p:spTree>
    <p:extLst>
      <p:ext uri="{BB962C8B-B14F-4D97-AF65-F5344CB8AC3E}">
        <p14:creationId xmlns:p14="http://schemas.microsoft.com/office/powerpoint/2010/main" val="547672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SSC has a role</a:t>
            </a:r>
            <a:r>
              <a:rPr lang="en-US" baseline="0" dirty="0"/>
              <a:t> in making sure that the Federal mandates in the Title I Parent and Family Engagement Policy are carried out in the school. Please read the bullets to the members. </a:t>
            </a:r>
            <a:endParaRPr lang="en-US" dirty="0"/>
          </a:p>
        </p:txBody>
      </p:sp>
      <p:sp>
        <p:nvSpPr>
          <p:cNvPr id="4" name="Slide Number Placeholder 3"/>
          <p:cNvSpPr>
            <a:spLocks noGrp="1"/>
          </p:cNvSpPr>
          <p:nvPr>
            <p:ph type="sldNum" sz="quarter" idx="10"/>
          </p:nvPr>
        </p:nvSpPr>
        <p:spPr/>
        <p:txBody>
          <a:bodyPr/>
          <a:lstStyle/>
          <a:p>
            <a:fld id="{6D049D45-535C-4B87-A469-A9148CA7AB82}" type="slidenum">
              <a:rPr lang="en-US" smtClean="0"/>
              <a:t>17</a:t>
            </a:fld>
            <a:endParaRPr lang="en-US" dirty="0"/>
          </a:p>
        </p:txBody>
      </p:sp>
    </p:spTree>
    <p:extLst>
      <p:ext uri="{BB962C8B-B14F-4D97-AF65-F5344CB8AC3E}">
        <p14:creationId xmlns:p14="http://schemas.microsoft.com/office/powerpoint/2010/main" val="2205901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SSC will meet at least 6 times per year with additional meeting taking place around budget development time in the spring. </a:t>
            </a:r>
          </a:p>
          <a:p>
            <a:r>
              <a:rPr lang="en-US" baseline="0" dirty="0"/>
              <a:t>These meeting will be afterschool. We can’t have before school or during school meetings. </a:t>
            </a:r>
            <a:endParaRPr lang="en-US" dirty="0"/>
          </a:p>
        </p:txBody>
      </p:sp>
      <p:sp>
        <p:nvSpPr>
          <p:cNvPr id="4" name="Slide Number Placeholder 3"/>
          <p:cNvSpPr>
            <a:spLocks noGrp="1"/>
          </p:cNvSpPr>
          <p:nvPr>
            <p:ph type="sldNum" sz="quarter" idx="10"/>
          </p:nvPr>
        </p:nvSpPr>
        <p:spPr/>
        <p:txBody>
          <a:bodyPr/>
          <a:lstStyle/>
          <a:p>
            <a:fld id="{CCD4338D-179F-4D63-9554-850EF9FDA82C}" type="slidenum">
              <a:rPr lang="en-US" smtClean="0"/>
              <a:t>18</a:t>
            </a:fld>
            <a:endParaRPr lang="en-US"/>
          </a:p>
        </p:txBody>
      </p:sp>
    </p:spTree>
    <p:extLst>
      <p:ext uri="{BB962C8B-B14F-4D97-AF65-F5344CB8AC3E}">
        <p14:creationId xmlns:p14="http://schemas.microsoft.com/office/powerpoint/2010/main" val="3859642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690"/>
            <a:r>
              <a:rPr lang="en-US" dirty="0"/>
              <a:t>	</a:t>
            </a:r>
          </a:p>
          <a:p>
            <a:pPr marL="184629" indent="-184629" defTabSz="984690">
              <a:buFont typeface="Arial" pitchFamily="34" charset="0"/>
              <a:buChar char="•"/>
            </a:pPr>
            <a:r>
              <a:rPr lang="en-US" dirty="0"/>
              <a:t>This</a:t>
            </a:r>
            <a:r>
              <a:rPr lang="en-US" baseline="0" dirty="0"/>
              <a:t> slide describes the composition of the SSC at our elementary school. </a:t>
            </a:r>
          </a:p>
          <a:p>
            <a:pPr marL="184629" indent="-184629" defTabSz="984690">
              <a:buFont typeface="Arial" pitchFamily="34" charset="0"/>
              <a:buChar char="•"/>
            </a:pPr>
            <a:r>
              <a:rPr lang="en-US" baseline="0" dirty="0"/>
              <a:t>Read slide if appropriate and explain composition which is describe in the bylaws. </a:t>
            </a:r>
            <a:endParaRPr lang="en-US"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6D049D45-535C-4B87-A469-A9148CA7AB82}" type="slidenum">
              <a:rPr lang="en-US" smtClean="0"/>
              <a:t>19</a:t>
            </a:fld>
            <a:endParaRPr lang="en-US" dirty="0"/>
          </a:p>
        </p:txBody>
      </p:sp>
    </p:spTree>
    <p:extLst>
      <p:ext uri="{BB962C8B-B14F-4D97-AF65-F5344CB8AC3E}">
        <p14:creationId xmlns:p14="http://schemas.microsoft.com/office/powerpoint/2010/main" val="3306265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this</a:t>
            </a:r>
            <a:r>
              <a:rPr lang="en-US" baseline="0" dirty="0"/>
              <a:t> slide if applicable. There have been changes in the secondary composition with regards to parity. Please review the bulletin 6745.2 (page… and Attachment R) for more information. </a:t>
            </a:r>
            <a:endParaRPr lang="en-US" dirty="0"/>
          </a:p>
        </p:txBody>
      </p:sp>
      <p:sp>
        <p:nvSpPr>
          <p:cNvPr id="4" name="Slide Number Placeholder 3"/>
          <p:cNvSpPr>
            <a:spLocks noGrp="1"/>
          </p:cNvSpPr>
          <p:nvPr>
            <p:ph type="sldNum" sz="quarter" idx="10"/>
          </p:nvPr>
        </p:nvSpPr>
        <p:spPr/>
        <p:txBody>
          <a:bodyPr/>
          <a:lstStyle/>
          <a:p>
            <a:fld id="{CCD4338D-179F-4D63-9554-850EF9FDA82C}" type="slidenum">
              <a:rPr lang="en-US" smtClean="0"/>
              <a:t>20</a:t>
            </a:fld>
            <a:endParaRPr lang="en-US"/>
          </a:p>
        </p:txBody>
      </p:sp>
    </p:spTree>
    <p:extLst>
      <p:ext uri="{BB962C8B-B14F-4D97-AF65-F5344CB8AC3E}">
        <p14:creationId xmlns:p14="http://schemas.microsoft.com/office/powerpoint/2010/main" val="1574343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with</a:t>
            </a:r>
            <a:r>
              <a:rPr lang="en-US" baseline="0" dirty="0"/>
              <a:t> regards to alternates.</a:t>
            </a:r>
            <a:endParaRPr lang="en-US" dirty="0"/>
          </a:p>
        </p:txBody>
      </p:sp>
      <p:sp>
        <p:nvSpPr>
          <p:cNvPr id="4" name="Slide Number Placeholder 3"/>
          <p:cNvSpPr>
            <a:spLocks noGrp="1"/>
          </p:cNvSpPr>
          <p:nvPr>
            <p:ph type="sldNum" sz="quarter" idx="10"/>
          </p:nvPr>
        </p:nvSpPr>
        <p:spPr/>
        <p:txBody>
          <a:bodyPr/>
          <a:lstStyle/>
          <a:p>
            <a:fld id="{6D049D45-535C-4B87-A469-A9148CA7AB82}" type="slidenum">
              <a:rPr lang="en-US" smtClean="0"/>
              <a:t>21</a:t>
            </a:fld>
            <a:endParaRPr lang="en-US" dirty="0"/>
          </a:p>
        </p:txBody>
      </p:sp>
    </p:spTree>
    <p:extLst>
      <p:ext uri="{BB962C8B-B14F-4D97-AF65-F5344CB8AC3E}">
        <p14:creationId xmlns:p14="http://schemas.microsoft.com/office/powerpoint/2010/main" val="103314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4 officers for the SSC.  Read slides</a:t>
            </a:r>
          </a:p>
          <a:p>
            <a:r>
              <a:rPr lang="en-US" baseline="0" dirty="0"/>
              <a:t>Once we have all SSC members elected (teachers, Other Personnel) we will hold officers election. Today we will only select _______ parent/community members. </a:t>
            </a:r>
            <a:endParaRPr lang="en-US" dirty="0"/>
          </a:p>
        </p:txBody>
      </p:sp>
      <p:sp>
        <p:nvSpPr>
          <p:cNvPr id="4" name="Slide Number Placeholder 3"/>
          <p:cNvSpPr>
            <a:spLocks noGrp="1"/>
          </p:cNvSpPr>
          <p:nvPr>
            <p:ph type="sldNum" sz="quarter" idx="10"/>
          </p:nvPr>
        </p:nvSpPr>
        <p:spPr/>
        <p:txBody>
          <a:bodyPr/>
          <a:lstStyle/>
          <a:p>
            <a:fld id="{6D049D45-535C-4B87-A469-A9148CA7AB82}" type="slidenum">
              <a:rPr lang="en-US" smtClean="0"/>
              <a:t>22</a:t>
            </a:fld>
            <a:endParaRPr lang="en-US" dirty="0"/>
          </a:p>
        </p:txBody>
      </p:sp>
    </p:spTree>
    <p:extLst>
      <p:ext uri="{BB962C8B-B14F-4D97-AF65-F5344CB8AC3E}">
        <p14:creationId xmlns:p14="http://schemas.microsoft.com/office/powerpoint/2010/main" val="734552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the purpose for todays meeting as outlined in slide 2. </a:t>
            </a:r>
            <a:endParaRPr lang="en-US" dirty="0"/>
          </a:p>
        </p:txBody>
      </p:sp>
      <p:sp>
        <p:nvSpPr>
          <p:cNvPr id="4" name="Slide Number Placeholder 3"/>
          <p:cNvSpPr>
            <a:spLocks noGrp="1"/>
          </p:cNvSpPr>
          <p:nvPr>
            <p:ph type="sldNum" sz="quarter" idx="10"/>
          </p:nvPr>
        </p:nvSpPr>
        <p:spPr/>
        <p:txBody>
          <a:bodyPr/>
          <a:lstStyle/>
          <a:p>
            <a:fld id="{CCD4338D-179F-4D63-9554-850EF9FDA82C}" type="slidenum">
              <a:rPr lang="en-US" smtClean="0"/>
              <a:t>5</a:t>
            </a:fld>
            <a:endParaRPr lang="en-US"/>
          </a:p>
        </p:txBody>
      </p:sp>
    </p:spTree>
    <p:extLst>
      <p:ext uri="{BB962C8B-B14F-4D97-AF65-F5344CB8AC3E}">
        <p14:creationId xmlns:p14="http://schemas.microsoft.com/office/powerpoint/2010/main" val="2816631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D4338D-179F-4D63-9554-850EF9FDA82C}" type="slidenum">
              <a:rPr lang="en-US" smtClean="0"/>
              <a:t>23</a:t>
            </a:fld>
            <a:endParaRPr lang="en-US"/>
          </a:p>
        </p:txBody>
      </p:sp>
    </p:spTree>
    <p:extLst>
      <p:ext uri="{BB962C8B-B14F-4D97-AF65-F5344CB8AC3E}">
        <p14:creationId xmlns:p14="http://schemas.microsoft.com/office/powerpoint/2010/main" val="3125468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be doing the orientation for ELAC. </a:t>
            </a:r>
          </a:p>
        </p:txBody>
      </p:sp>
      <p:sp>
        <p:nvSpPr>
          <p:cNvPr id="4" name="Slide Number Placeholder 3"/>
          <p:cNvSpPr>
            <a:spLocks noGrp="1"/>
          </p:cNvSpPr>
          <p:nvPr>
            <p:ph type="sldNum" sz="quarter" idx="10"/>
          </p:nvPr>
        </p:nvSpPr>
        <p:spPr/>
        <p:txBody>
          <a:bodyPr/>
          <a:lstStyle/>
          <a:p>
            <a:fld id="{6D049D45-535C-4B87-A469-A9148CA7AB82}" type="slidenum">
              <a:rPr lang="en-US" smtClean="0"/>
              <a:t>24</a:t>
            </a:fld>
            <a:endParaRPr lang="en-US" dirty="0"/>
          </a:p>
        </p:txBody>
      </p:sp>
    </p:spTree>
    <p:extLst>
      <p:ext uri="{BB962C8B-B14F-4D97-AF65-F5344CB8AC3E}">
        <p14:creationId xmlns:p14="http://schemas.microsoft.com/office/powerpoint/2010/main" val="4135032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slides to indicate why we  have an ELAC</a:t>
            </a:r>
            <a:r>
              <a:rPr lang="en-US" baseline="0" dirty="0"/>
              <a:t>. We currently  have over ____ English Learners in our school</a:t>
            </a:r>
            <a:endParaRPr lang="en-US" dirty="0"/>
          </a:p>
        </p:txBody>
      </p:sp>
      <p:sp>
        <p:nvSpPr>
          <p:cNvPr id="4" name="Slide Number Placeholder 3"/>
          <p:cNvSpPr>
            <a:spLocks noGrp="1"/>
          </p:cNvSpPr>
          <p:nvPr>
            <p:ph type="sldNum" sz="quarter" idx="10"/>
          </p:nvPr>
        </p:nvSpPr>
        <p:spPr/>
        <p:txBody>
          <a:bodyPr/>
          <a:lstStyle/>
          <a:p>
            <a:fld id="{CCD4338D-179F-4D63-9554-850EF9FDA82C}" type="slidenum">
              <a:rPr lang="en-US" smtClean="0"/>
              <a:t>25</a:t>
            </a:fld>
            <a:endParaRPr lang="en-US"/>
          </a:p>
        </p:txBody>
      </p:sp>
    </p:spTree>
    <p:extLst>
      <p:ext uri="{BB962C8B-B14F-4D97-AF65-F5344CB8AC3E}">
        <p14:creationId xmlns:p14="http://schemas.microsoft.com/office/powerpoint/2010/main" val="1862076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outlines ELAC responsibilities.  </a:t>
            </a:r>
            <a:endParaRPr lang="en-US" dirty="0"/>
          </a:p>
        </p:txBody>
      </p:sp>
      <p:sp>
        <p:nvSpPr>
          <p:cNvPr id="4" name="Slide Number Placeholder 3"/>
          <p:cNvSpPr>
            <a:spLocks noGrp="1"/>
          </p:cNvSpPr>
          <p:nvPr>
            <p:ph type="sldNum" sz="quarter" idx="10"/>
          </p:nvPr>
        </p:nvSpPr>
        <p:spPr/>
        <p:txBody>
          <a:bodyPr/>
          <a:lstStyle/>
          <a:p>
            <a:fld id="{6D049D45-535C-4B87-A469-A9148CA7AB82}" type="slidenum">
              <a:rPr lang="en-US" smtClean="0"/>
              <a:t>26</a:t>
            </a:fld>
            <a:endParaRPr lang="en-US" dirty="0"/>
          </a:p>
        </p:txBody>
      </p:sp>
    </p:spTree>
    <p:extLst>
      <p:ext uri="{BB962C8B-B14F-4D97-AF65-F5344CB8AC3E}">
        <p14:creationId xmlns:p14="http://schemas.microsoft.com/office/powerpoint/2010/main" val="1248850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slides</a:t>
            </a:r>
          </a:p>
        </p:txBody>
      </p:sp>
      <p:sp>
        <p:nvSpPr>
          <p:cNvPr id="4" name="Slide Number Placeholder 3"/>
          <p:cNvSpPr>
            <a:spLocks noGrp="1"/>
          </p:cNvSpPr>
          <p:nvPr>
            <p:ph type="sldNum" sz="quarter" idx="10"/>
          </p:nvPr>
        </p:nvSpPr>
        <p:spPr/>
        <p:txBody>
          <a:bodyPr/>
          <a:lstStyle/>
          <a:p>
            <a:fld id="{6D049D45-535C-4B87-A469-A9148CA7AB82}" type="slidenum">
              <a:rPr lang="en-US" smtClean="0"/>
              <a:t>27</a:t>
            </a:fld>
            <a:endParaRPr lang="en-US" dirty="0"/>
          </a:p>
        </p:txBody>
      </p:sp>
    </p:spTree>
    <p:extLst>
      <p:ext uri="{BB962C8B-B14F-4D97-AF65-F5344CB8AC3E}">
        <p14:creationId xmlns:p14="http://schemas.microsoft.com/office/powerpoint/2010/main" val="3551473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important responsibility for ELAC. The committee members are to write recommendations</a:t>
            </a:r>
            <a:r>
              <a:rPr lang="en-US" baseline="0" dirty="0"/>
              <a:t> to the SSC which will support English learners in the school. ELAC members are advisory only…they need to submit recommendations to the school’s decision making council. Then the SSC committee must consider the ELAC written recommendation and respond within the 30. </a:t>
            </a:r>
            <a:endParaRPr lang="en-US" dirty="0"/>
          </a:p>
        </p:txBody>
      </p:sp>
      <p:sp>
        <p:nvSpPr>
          <p:cNvPr id="4" name="Slide Number Placeholder 3"/>
          <p:cNvSpPr>
            <a:spLocks noGrp="1"/>
          </p:cNvSpPr>
          <p:nvPr>
            <p:ph type="sldNum" sz="quarter" idx="10"/>
          </p:nvPr>
        </p:nvSpPr>
        <p:spPr/>
        <p:txBody>
          <a:bodyPr/>
          <a:lstStyle/>
          <a:p>
            <a:fld id="{CCD4338D-179F-4D63-9554-850EF9FDA82C}" type="slidenum">
              <a:rPr lang="en-US" smtClean="0"/>
              <a:t>28</a:t>
            </a:fld>
            <a:endParaRPr lang="en-US"/>
          </a:p>
        </p:txBody>
      </p:sp>
    </p:spTree>
    <p:extLst>
      <p:ext uri="{BB962C8B-B14F-4D97-AF65-F5344CB8AC3E}">
        <p14:creationId xmlns:p14="http://schemas.microsoft.com/office/powerpoint/2010/main" val="2098526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notes:</a:t>
            </a:r>
          </a:p>
          <a:p>
            <a:pPr marL="173557" indent="-173557">
              <a:buFont typeface="Arial" pitchFamily="34" charset="0"/>
              <a:buChar char="•"/>
            </a:pPr>
            <a:r>
              <a:rPr lang="en-US" dirty="0"/>
              <a:t>ELAC in at least the same percentage as their children represent of the total number of pupils in the school. </a:t>
            </a:r>
          </a:p>
          <a:p>
            <a:endParaRPr lang="en-US" dirty="0"/>
          </a:p>
          <a:p>
            <a:r>
              <a:rPr lang="en-US" dirty="0"/>
              <a:t>Parents of non-EL students, not employed by the District. </a:t>
            </a:r>
          </a:p>
          <a:p>
            <a:r>
              <a:rPr lang="en-US" dirty="0"/>
              <a:t>	</a:t>
            </a:r>
          </a:p>
          <a:p>
            <a:pPr marL="173557" indent="-173557">
              <a:buFont typeface="Arial" pitchFamily="34" charset="0"/>
              <a:buChar char="•"/>
            </a:pPr>
            <a:endParaRPr lang="en-US" dirty="0"/>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6D049D45-535C-4B87-A469-A9148CA7AB82}" type="slidenum">
              <a:rPr lang="en-US" smtClean="0"/>
              <a:t>29</a:t>
            </a:fld>
            <a:endParaRPr lang="en-US" dirty="0"/>
          </a:p>
        </p:txBody>
      </p:sp>
    </p:spTree>
    <p:extLst>
      <p:ext uri="{BB962C8B-B14F-4D97-AF65-F5344CB8AC3E}">
        <p14:creationId xmlns:p14="http://schemas.microsoft.com/office/powerpoint/2010/main" val="1605398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173557" indent="-173557">
              <a:buFont typeface="Arial" pitchFamily="34" charset="0"/>
              <a:buChar char="•"/>
            </a:pPr>
            <a:endParaRPr lang="en-US" dirty="0"/>
          </a:p>
          <a:p>
            <a:r>
              <a:rPr lang="en-US" dirty="0"/>
              <a:t>	</a:t>
            </a:r>
          </a:p>
          <a:p>
            <a:r>
              <a:rPr lang="en-US" dirty="0"/>
              <a:t>Our school has</a:t>
            </a:r>
            <a:r>
              <a:rPr lang="en-US" baseline="0" dirty="0"/>
              <a:t> the following number of English learners therefore we will have a minimum number of ELAC members. </a:t>
            </a:r>
            <a:endParaRPr lang="en-US" dirty="0"/>
          </a:p>
          <a:p>
            <a:endParaRPr lang="en-US" dirty="0"/>
          </a:p>
        </p:txBody>
      </p:sp>
      <p:sp>
        <p:nvSpPr>
          <p:cNvPr id="4" name="Slide Number Placeholder 3"/>
          <p:cNvSpPr>
            <a:spLocks noGrp="1"/>
          </p:cNvSpPr>
          <p:nvPr>
            <p:ph type="sldNum" sz="quarter" idx="10"/>
          </p:nvPr>
        </p:nvSpPr>
        <p:spPr/>
        <p:txBody>
          <a:bodyPr/>
          <a:lstStyle/>
          <a:p>
            <a:fld id="{6D049D45-535C-4B87-A469-A9148CA7AB82}" type="slidenum">
              <a:rPr lang="en-US" smtClean="0"/>
              <a:t>30</a:t>
            </a:fld>
            <a:endParaRPr lang="en-US" dirty="0"/>
          </a:p>
        </p:txBody>
      </p:sp>
    </p:spTree>
    <p:extLst>
      <p:ext uri="{BB962C8B-B14F-4D97-AF65-F5344CB8AC3E}">
        <p14:creationId xmlns:p14="http://schemas.microsoft.com/office/powerpoint/2010/main" val="3555311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ELAC</a:t>
            </a:r>
            <a:r>
              <a:rPr lang="en-US" baseline="0" dirty="0"/>
              <a:t> will  have four officers. Read the slides for each officers. </a:t>
            </a:r>
            <a:endParaRPr lang="en-US" dirty="0"/>
          </a:p>
        </p:txBody>
      </p:sp>
      <p:sp>
        <p:nvSpPr>
          <p:cNvPr id="4" name="Slide Number Placeholder 3"/>
          <p:cNvSpPr>
            <a:spLocks noGrp="1"/>
          </p:cNvSpPr>
          <p:nvPr>
            <p:ph type="sldNum" sz="quarter" idx="10"/>
          </p:nvPr>
        </p:nvSpPr>
        <p:spPr/>
        <p:txBody>
          <a:bodyPr/>
          <a:lstStyle/>
          <a:p>
            <a:fld id="{6D049D45-535C-4B87-A469-A9148CA7AB82}" type="slidenum">
              <a:rPr lang="en-US" smtClean="0"/>
              <a:t>31</a:t>
            </a:fld>
            <a:endParaRPr lang="en-US" dirty="0"/>
          </a:p>
        </p:txBody>
      </p:sp>
    </p:spTree>
    <p:extLst>
      <p:ext uri="{BB962C8B-B14F-4D97-AF65-F5344CB8AC3E}">
        <p14:creationId xmlns:p14="http://schemas.microsoft.com/office/powerpoint/2010/main" val="3879677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D4338D-179F-4D63-9554-850EF9FDA82C}" type="slidenum">
              <a:rPr lang="en-US" smtClean="0"/>
              <a:t>32</a:t>
            </a:fld>
            <a:endParaRPr lang="en-US"/>
          </a:p>
        </p:txBody>
      </p:sp>
    </p:spTree>
    <p:extLst>
      <p:ext uri="{BB962C8B-B14F-4D97-AF65-F5344CB8AC3E}">
        <p14:creationId xmlns:p14="http://schemas.microsoft.com/office/powerpoint/2010/main" val="1793436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SSC and ELAC operate under the California Open Meeting Law provisions of the Greene Act which means that the meetings must be conducted as public meetings with agendas posted 72 hours before the meeting outside of the school building in a plainly visible location, and must be posted at the meeting location, if different than the school site. The agenda must specify the date, time, and location of the meeting, the items to be addressed, and whether the items will require action to be taken. A council or committee, generally, may only act on or consider an item when it has been properly included on the agenda at the time of posting. If action is taken on an item that was not listed as an action item on the agenda, the action taken is invalidated.</a:t>
            </a:r>
            <a:endParaRPr lang="en-US" dirty="0"/>
          </a:p>
        </p:txBody>
      </p:sp>
      <p:sp>
        <p:nvSpPr>
          <p:cNvPr id="4" name="Slide Number Placeholder 3"/>
          <p:cNvSpPr>
            <a:spLocks noGrp="1"/>
          </p:cNvSpPr>
          <p:nvPr>
            <p:ph type="sldNum" sz="quarter" idx="10"/>
          </p:nvPr>
        </p:nvSpPr>
        <p:spPr/>
        <p:txBody>
          <a:bodyPr/>
          <a:lstStyle/>
          <a:p>
            <a:fld id="{CCD4338D-179F-4D63-9554-850EF9FDA82C}" type="slidenum">
              <a:rPr lang="en-US" smtClean="0"/>
              <a:t>6</a:t>
            </a:fld>
            <a:endParaRPr lang="en-US"/>
          </a:p>
        </p:txBody>
      </p:sp>
    </p:spTree>
    <p:extLst>
      <p:ext uri="{BB962C8B-B14F-4D97-AF65-F5344CB8AC3E}">
        <p14:creationId xmlns:p14="http://schemas.microsoft.com/office/powerpoint/2010/main" val="1715482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D4338D-179F-4D63-9554-850EF9FDA82C}" type="slidenum">
              <a:rPr lang="en-US" smtClean="0"/>
              <a:t>49</a:t>
            </a:fld>
            <a:endParaRPr lang="en-US"/>
          </a:p>
        </p:txBody>
      </p:sp>
    </p:spTree>
    <p:extLst>
      <p:ext uri="{BB962C8B-B14F-4D97-AF65-F5344CB8AC3E}">
        <p14:creationId xmlns:p14="http://schemas.microsoft.com/office/powerpoint/2010/main" val="2972698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D4338D-179F-4D63-9554-850EF9FDA82C}" type="slidenum">
              <a:rPr lang="en-US" smtClean="0"/>
              <a:t>50</a:t>
            </a:fld>
            <a:endParaRPr lang="en-US"/>
          </a:p>
        </p:txBody>
      </p:sp>
    </p:spTree>
    <p:extLst>
      <p:ext uri="{BB962C8B-B14F-4D97-AF65-F5344CB8AC3E}">
        <p14:creationId xmlns:p14="http://schemas.microsoft.com/office/powerpoint/2010/main" val="2326138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a:t>
            </a:r>
            <a:r>
              <a:rPr lang="en-US" baseline="0" dirty="0"/>
              <a:t> following slides if the ELAC might want to delegate the authority to the SSC. </a:t>
            </a:r>
            <a:endParaRPr lang="en-US" dirty="0"/>
          </a:p>
        </p:txBody>
      </p:sp>
      <p:sp>
        <p:nvSpPr>
          <p:cNvPr id="4" name="Slide Number Placeholder 3"/>
          <p:cNvSpPr>
            <a:spLocks noGrp="1"/>
          </p:cNvSpPr>
          <p:nvPr>
            <p:ph type="sldNum" sz="quarter" idx="10"/>
          </p:nvPr>
        </p:nvSpPr>
        <p:spPr/>
        <p:txBody>
          <a:bodyPr/>
          <a:lstStyle/>
          <a:p>
            <a:fld id="{CCD4338D-179F-4D63-9554-850EF9FDA82C}" type="slidenum">
              <a:rPr lang="en-US" smtClean="0"/>
              <a:t>51</a:t>
            </a:fld>
            <a:endParaRPr lang="en-US"/>
          </a:p>
        </p:txBody>
      </p:sp>
    </p:spTree>
    <p:extLst>
      <p:ext uri="{BB962C8B-B14F-4D97-AF65-F5344CB8AC3E}">
        <p14:creationId xmlns:p14="http://schemas.microsoft.com/office/powerpoint/2010/main" val="1182252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p:txBody>
      </p:sp>
      <p:sp>
        <p:nvSpPr>
          <p:cNvPr id="4" name="Slide Number Placeholder 3"/>
          <p:cNvSpPr>
            <a:spLocks noGrp="1"/>
          </p:cNvSpPr>
          <p:nvPr>
            <p:ph type="sldNum" sz="quarter" idx="10"/>
          </p:nvPr>
        </p:nvSpPr>
        <p:spPr/>
        <p:txBody>
          <a:bodyPr/>
          <a:lstStyle/>
          <a:p>
            <a:fld id="{6D049D45-535C-4B87-A469-A9148CA7AB82}" type="slidenum">
              <a:rPr lang="en-US" smtClean="0"/>
              <a:t>52</a:t>
            </a:fld>
            <a:endParaRPr lang="en-US" dirty="0"/>
          </a:p>
        </p:txBody>
      </p:sp>
    </p:spTree>
    <p:extLst>
      <p:ext uri="{BB962C8B-B14F-4D97-AF65-F5344CB8AC3E}">
        <p14:creationId xmlns:p14="http://schemas.microsoft.com/office/powerpoint/2010/main" val="20679410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p:txBody>
      </p:sp>
      <p:sp>
        <p:nvSpPr>
          <p:cNvPr id="4" name="Slide Number Placeholder 3"/>
          <p:cNvSpPr>
            <a:spLocks noGrp="1"/>
          </p:cNvSpPr>
          <p:nvPr>
            <p:ph type="sldNum" sz="quarter" idx="10"/>
          </p:nvPr>
        </p:nvSpPr>
        <p:spPr/>
        <p:txBody>
          <a:bodyPr/>
          <a:lstStyle/>
          <a:p>
            <a:fld id="{6D049D45-535C-4B87-A469-A9148CA7AB82}" type="slidenum">
              <a:rPr lang="en-US" smtClean="0"/>
              <a:t>53</a:t>
            </a:fld>
            <a:endParaRPr lang="en-US" dirty="0"/>
          </a:p>
        </p:txBody>
      </p:sp>
    </p:spTree>
    <p:extLst>
      <p:ext uri="{BB962C8B-B14F-4D97-AF65-F5344CB8AC3E}">
        <p14:creationId xmlns:p14="http://schemas.microsoft.com/office/powerpoint/2010/main" val="1174922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p:txBody>
      </p:sp>
      <p:sp>
        <p:nvSpPr>
          <p:cNvPr id="4" name="Slide Number Placeholder 3"/>
          <p:cNvSpPr>
            <a:spLocks noGrp="1"/>
          </p:cNvSpPr>
          <p:nvPr>
            <p:ph type="sldNum" sz="quarter" idx="10"/>
          </p:nvPr>
        </p:nvSpPr>
        <p:spPr/>
        <p:txBody>
          <a:bodyPr/>
          <a:lstStyle/>
          <a:p>
            <a:fld id="{6D049D45-535C-4B87-A469-A9148CA7AB82}" type="slidenum">
              <a:rPr lang="en-US" smtClean="0"/>
              <a:t>54</a:t>
            </a:fld>
            <a:endParaRPr lang="en-US" dirty="0"/>
          </a:p>
        </p:txBody>
      </p:sp>
    </p:spTree>
    <p:extLst>
      <p:ext uri="{BB962C8B-B14F-4D97-AF65-F5344CB8AC3E}">
        <p14:creationId xmlns:p14="http://schemas.microsoft.com/office/powerpoint/2010/main" val="2349478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p:txBody>
      </p:sp>
      <p:sp>
        <p:nvSpPr>
          <p:cNvPr id="4" name="Slide Number Placeholder 3"/>
          <p:cNvSpPr>
            <a:spLocks noGrp="1"/>
          </p:cNvSpPr>
          <p:nvPr>
            <p:ph type="sldNum" sz="quarter" idx="10"/>
          </p:nvPr>
        </p:nvSpPr>
        <p:spPr/>
        <p:txBody>
          <a:bodyPr/>
          <a:lstStyle/>
          <a:p>
            <a:fld id="{6D049D45-535C-4B87-A469-A9148CA7AB82}" type="slidenum">
              <a:rPr lang="en-US" smtClean="0"/>
              <a:t>55</a:t>
            </a:fld>
            <a:endParaRPr lang="en-US" dirty="0"/>
          </a:p>
        </p:txBody>
      </p:sp>
    </p:spTree>
    <p:extLst>
      <p:ext uri="{BB962C8B-B14F-4D97-AF65-F5344CB8AC3E}">
        <p14:creationId xmlns:p14="http://schemas.microsoft.com/office/powerpoint/2010/main" val="26029151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D4338D-179F-4D63-9554-850EF9FDA82C}" type="slidenum">
              <a:rPr lang="en-US" smtClean="0"/>
              <a:t>57</a:t>
            </a:fld>
            <a:endParaRPr lang="en-US"/>
          </a:p>
        </p:txBody>
      </p:sp>
    </p:spTree>
    <p:extLst>
      <p:ext uri="{BB962C8B-B14F-4D97-AF65-F5344CB8AC3E}">
        <p14:creationId xmlns:p14="http://schemas.microsoft.com/office/powerpoint/2010/main" val="2072332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049D45-535C-4B87-A469-A9148CA7AB82}" type="slidenum">
              <a:rPr lang="en-US" smtClean="0"/>
              <a:t>58</a:t>
            </a:fld>
            <a:endParaRPr lang="en-US" dirty="0"/>
          </a:p>
        </p:txBody>
      </p:sp>
    </p:spTree>
    <p:extLst>
      <p:ext uri="{BB962C8B-B14F-4D97-AF65-F5344CB8AC3E}">
        <p14:creationId xmlns:p14="http://schemas.microsoft.com/office/powerpoint/2010/main" val="2735806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r>
              <a:rPr lang="en-US" baseline="0" dirty="0"/>
              <a:t> item that was not posted on the agenda can be added but it does need to have unanimous vote. The council or committee really needs to determine the urgency of the matter being proposed and the fact that this information was not known at the time the agenda was planned. As a reminder the public has the right to know when an item is being considered for action by a council or committee. </a:t>
            </a:r>
            <a:endParaRPr lang="en-US" dirty="0"/>
          </a:p>
        </p:txBody>
      </p:sp>
      <p:sp>
        <p:nvSpPr>
          <p:cNvPr id="4" name="Slide Number Placeholder 3"/>
          <p:cNvSpPr>
            <a:spLocks noGrp="1"/>
          </p:cNvSpPr>
          <p:nvPr>
            <p:ph type="sldNum" sz="quarter" idx="10"/>
          </p:nvPr>
        </p:nvSpPr>
        <p:spPr/>
        <p:txBody>
          <a:bodyPr/>
          <a:lstStyle/>
          <a:p>
            <a:fld id="{CCD4338D-179F-4D63-9554-850EF9FDA82C}" type="slidenum">
              <a:rPr lang="en-US" smtClean="0"/>
              <a:t>7</a:t>
            </a:fld>
            <a:endParaRPr lang="en-US"/>
          </a:p>
        </p:txBody>
      </p:sp>
    </p:spTree>
    <p:extLst>
      <p:ext uri="{BB962C8B-B14F-4D97-AF65-F5344CB8AC3E}">
        <p14:creationId xmlns:p14="http://schemas.microsoft.com/office/powerpoint/2010/main" val="444724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 reminder</a:t>
            </a:r>
            <a:r>
              <a:rPr lang="en-US" baseline="0" dirty="0"/>
              <a:t> for all that the SSC and ELAC agendas must contain items that are relevant to the purpose and goals of the SSC and or ELAC.</a:t>
            </a:r>
          </a:p>
          <a:p>
            <a:r>
              <a:rPr lang="en-US" baseline="0" dirty="0"/>
              <a:t>We also would like to state that the SSC/ELAC officers will be part of the planning of the agenda and any changes which happens before the agenda is posted will be with consultation of the officers.</a:t>
            </a:r>
          </a:p>
          <a:p>
            <a:r>
              <a:rPr lang="en-US" baseline="0" dirty="0"/>
              <a:t>As was mentioned in the previous slide any changes to the agenda after the 72 hours posting must take place with the members voting on the changes. </a:t>
            </a:r>
            <a:endParaRPr lang="en-US" dirty="0"/>
          </a:p>
        </p:txBody>
      </p:sp>
      <p:sp>
        <p:nvSpPr>
          <p:cNvPr id="4" name="Slide Number Placeholder 3"/>
          <p:cNvSpPr>
            <a:spLocks noGrp="1"/>
          </p:cNvSpPr>
          <p:nvPr>
            <p:ph type="sldNum" sz="quarter" idx="10"/>
          </p:nvPr>
        </p:nvSpPr>
        <p:spPr/>
        <p:txBody>
          <a:bodyPr/>
          <a:lstStyle/>
          <a:p>
            <a:fld id="{CCD4338D-179F-4D63-9554-850EF9FDA82C}" type="slidenum">
              <a:rPr lang="en-US" smtClean="0"/>
              <a:t>8</a:t>
            </a:fld>
            <a:endParaRPr lang="en-US"/>
          </a:p>
        </p:txBody>
      </p:sp>
    </p:spTree>
    <p:extLst>
      <p:ext uri="{BB962C8B-B14F-4D97-AF65-F5344CB8AC3E}">
        <p14:creationId xmlns:p14="http://schemas.microsoft.com/office/powerpoint/2010/main" val="1917118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During the public comment section on the agenda, any member of the public may address the body on any item within the jurisdiction of the council or committee in accordance with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Greene Act. Anyone who is not serving as a member of the operating council or committee is considered a member of the public.  </a:t>
            </a:r>
            <a:endParaRPr lang="en-US" dirty="0"/>
          </a:p>
        </p:txBody>
      </p:sp>
      <p:sp>
        <p:nvSpPr>
          <p:cNvPr id="4" name="Slide Number Placeholder 3"/>
          <p:cNvSpPr>
            <a:spLocks noGrp="1"/>
          </p:cNvSpPr>
          <p:nvPr>
            <p:ph type="sldNum" sz="quarter" idx="10"/>
          </p:nvPr>
        </p:nvSpPr>
        <p:spPr/>
        <p:txBody>
          <a:bodyPr/>
          <a:lstStyle/>
          <a:p>
            <a:fld id="{CCD4338D-179F-4D63-9554-850EF9FDA82C}" type="slidenum">
              <a:rPr lang="en-US" smtClean="0"/>
              <a:t>9</a:t>
            </a:fld>
            <a:endParaRPr lang="en-US"/>
          </a:p>
        </p:txBody>
      </p:sp>
    </p:spTree>
    <p:extLst>
      <p:ext uri="{BB962C8B-B14F-4D97-AF65-F5344CB8AC3E}">
        <p14:creationId xmlns:p14="http://schemas.microsoft.com/office/powerpoint/2010/main" val="322293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Seated SSC or ELAC  members cannot speak during public comment. All SSC/ELAC </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bylaws must include a standing rule regarding public comment procedures, including the number of speakers and the length and frequency of public comment.  Public speakers may be limited to speak for 1, 2 or 3 minutes. It is advised to inform the public of such a rule at the start of every meeting. Such rule should be applied evenly to all speakers. </a:t>
            </a:r>
            <a:r>
              <a:rPr lang="en-US" sz="1200" kern="1200" baseline="0" dirty="0">
                <a:solidFill>
                  <a:schemeClr val="tx1"/>
                </a:solidFill>
                <a:effectLst/>
                <a:latin typeface="+mn-lt"/>
                <a:ea typeface="+mn-ea"/>
                <a:cs typeface="+mn-cs"/>
              </a:rPr>
              <a:t> Members of the Public that would like to speak during public comment time do not have to sign-in or explain why they want to speak during this time. </a:t>
            </a:r>
            <a:r>
              <a:rPr lang="en-US" sz="1200" kern="1200" dirty="0">
                <a:solidFill>
                  <a:schemeClr val="tx1"/>
                </a:solidFill>
                <a:effectLst/>
                <a:latin typeface="+mn-lt"/>
                <a:ea typeface="+mn-ea"/>
                <a:cs typeface="+mn-cs"/>
              </a:rPr>
              <a:t>A timer or clock should be displayed to monitor the length of time allotted to each public speaker.  The form to register speakers for public comment should be collected immediately prior to the public comment agenda item.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CD4338D-179F-4D63-9554-850EF9FDA82C}" type="slidenum">
              <a:rPr lang="en-US" smtClean="0"/>
              <a:t>10</a:t>
            </a:fld>
            <a:endParaRPr lang="en-US"/>
          </a:p>
        </p:txBody>
      </p:sp>
    </p:spTree>
    <p:extLst>
      <p:ext uri="{BB962C8B-B14F-4D97-AF65-F5344CB8AC3E}">
        <p14:creationId xmlns:p14="http://schemas.microsoft.com/office/powerpoint/2010/main" val="4047323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let the families know</a:t>
            </a:r>
            <a:r>
              <a:rPr lang="en-US" baseline="0" dirty="0"/>
              <a:t> that we are following the District’s guidelines for the SSC and ELAC orientation and elections. </a:t>
            </a:r>
            <a:endParaRPr lang="en-US" dirty="0"/>
          </a:p>
        </p:txBody>
      </p:sp>
      <p:sp>
        <p:nvSpPr>
          <p:cNvPr id="4" name="Slide Number Placeholder 3"/>
          <p:cNvSpPr>
            <a:spLocks noGrp="1"/>
          </p:cNvSpPr>
          <p:nvPr>
            <p:ph type="sldNum" sz="quarter" idx="10"/>
          </p:nvPr>
        </p:nvSpPr>
        <p:spPr/>
        <p:txBody>
          <a:bodyPr/>
          <a:lstStyle/>
          <a:p>
            <a:fld id="{CCD4338D-179F-4D63-9554-850EF9FDA82C}" type="slidenum">
              <a:rPr lang="en-US" smtClean="0"/>
              <a:t>11</a:t>
            </a:fld>
            <a:endParaRPr lang="en-US"/>
          </a:p>
        </p:txBody>
      </p:sp>
    </p:spTree>
    <p:extLst>
      <p:ext uri="{BB962C8B-B14F-4D97-AF65-F5344CB8AC3E}">
        <p14:creationId xmlns:p14="http://schemas.microsoft.com/office/powerpoint/2010/main" val="917775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would like to encourage you to become a member of the ELAC and or SSC committees/Councils at our school. These are the important responsibilities what SSC and ELAC members have when they become members. Read the slides…</a:t>
            </a:r>
            <a:endParaRPr lang="en-US" dirty="0"/>
          </a:p>
        </p:txBody>
      </p:sp>
      <p:sp>
        <p:nvSpPr>
          <p:cNvPr id="4" name="Slide Number Placeholder 3"/>
          <p:cNvSpPr>
            <a:spLocks noGrp="1"/>
          </p:cNvSpPr>
          <p:nvPr>
            <p:ph type="sldNum" sz="quarter" idx="10"/>
          </p:nvPr>
        </p:nvSpPr>
        <p:spPr/>
        <p:txBody>
          <a:bodyPr/>
          <a:lstStyle/>
          <a:p>
            <a:fld id="{CCD4338D-179F-4D63-9554-850EF9FDA82C}" type="slidenum">
              <a:rPr lang="en-US" smtClean="0"/>
              <a:t>12</a:t>
            </a:fld>
            <a:endParaRPr lang="en-US"/>
          </a:p>
        </p:txBody>
      </p:sp>
    </p:spTree>
    <p:extLst>
      <p:ext uri="{BB962C8B-B14F-4D97-AF65-F5344CB8AC3E}">
        <p14:creationId xmlns:p14="http://schemas.microsoft.com/office/powerpoint/2010/main" val="3687479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8597D9-59EA-4507-BE2C-251CE08FBEA9}" type="datetime1">
              <a:rPr lang="en-US" smtClean="0"/>
              <a:t>9/23/20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BA599-3336-4ECB-A27E-0FDD3A2E7E98}" type="slidenum">
              <a:rPr lang="en-US" smtClean="0"/>
              <a:t>‹#›</a:t>
            </a:fld>
            <a:endParaRPr lang="en-US"/>
          </a:p>
        </p:txBody>
      </p:sp>
    </p:spTree>
    <p:extLst>
      <p:ext uri="{BB962C8B-B14F-4D97-AF65-F5344CB8AC3E}">
        <p14:creationId xmlns:p14="http://schemas.microsoft.com/office/powerpoint/2010/main" val="1254848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FD2D8-0BEE-4C20-AFA1-65A64E421D0E}" type="datetime1">
              <a:rPr lang="en-US" smtClean="0"/>
              <a:t>9/23/20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BA599-3336-4ECB-A27E-0FDD3A2E7E98}" type="slidenum">
              <a:rPr lang="en-US" smtClean="0"/>
              <a:t>‹#›</a:t>
            </a:fld>
            <a:endParaRPr lang="en-US"/>
          </a:p>
        </p:txBody>
      </p:sp>
    </p:spTree>
    <p:extLst>
      <p:ext uri="{BB962C8B-B14F-4D97-AF65-F5344CB8AC3E}">
        <p14:creationId xmlns:p14="http://schemas.microsoft.com/office/powerpoint/2010/main" val="1286043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4D1254-0A20-4DF9-A34C-D60A899D4E40}" type="datetime1">
              <a:rPr lang="en-US" smtClean="0"/>
              <a:t>9/23/20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BA599-3336-4ECB-A27E-0FDD3A2E7E98}" type="slidenum">
              <a:rPr lang="en-US" smtClean="0"/>
              <a:t>‹#›</a:t>
            </a:fld>
            <a:endParaRPr lang="en-US"/>
          </a:p>
        </p:txBody>
      </p:sp>
    </p:spTree>
    <p:extLst>
      <p:ext uri="{BB962C8B-B14F-4D97-AF65-F5344CB8AC3E}">
        <p14:creationId xmlns:p14="http://schemas.microsoft.com/office/powerpoint/2010/main" val="3030670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B34647-E14B-4512-8615-F757EB18C6E0}" type="datetime1">
              <a:rPr lang="en-US" smtClean="0"/>
              <a:t>9/23/20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BA599-3336-4ECB-A27E-0FDD3A2E7E98}" type="slidenum">
              <a:rPr lang="en-US" smtClean="0"/>
              <a:t>‹#›</a:t>
            </a:fld>
            <a:endParaRPr lang="en-US"/>
          </a:p>
        </p:txBody>
      </p:sp>
    </p:spTree>
    <p:extLst>
      <p:ext uri="{BB962C8B-B14F-4D97-AF65-F5344CB8AC3E}">
        <p14:creationId xmlns:p14="http://schemas.microsoft.com/office/powerpoint/2010/main" val="1673186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4D6815-EA93-4E04-B259-3138A9BCA1B3}" type="datetime1">
              <a:rPr lang="en-US" smtClean="0"/>
              <a:t>9/23/20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BA599-3336-4ECB-A27E-0FDD3A2E7E98}" type="slidenum">
              <a:rPr lang="en-US" smtClean="0"/>
              <a:t>‹#›</a:t>
            </a:fld>
            <a:endParaRPr lang="en-US"/>
          </a:p>
        </p:txBody>
      </p:sp>
    </p:spTree>
    <p:extLst>
      <p:ext uri="{BB962C8B-B14F-4D97-AF65-F5344CB8AC3E}">
        <p14:creationId xmlns:p14="http://schemas.microsoft.com/office/powerpoint/2010/main" val="4281130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3EA5EF-D6E2-4267-9C30-5CFAC60F0DF3}" type="datetime1">
              <a:rPr lang="en-US" smtClean="0"/>
              <a:t>9/23/20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BA599-3336-4ECB-A27E-0FDD3A2E7E98}" type="slidenum">
              <a:rPr lang="en-US" smtClean="0"/>
              <a:t>‹#›</a:t>
            </a:fld>
            <a:endParaRPr lang="en-US"/>
          </a:p>
        </p:txBody>
      </p:sp>
    </p:spTree>
    <p:extLst>
      <p:ext uri="{BB962C8B-B14F-4D97-AF65-F5344CB8AC3E}">
        <p14:creationId xmlns:p14="http://schemas.microsoft.com/office/powerpoint/2010/main" val="2747116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541F6B-FEC7-42A0-B9D6-8E6F0260D7F5}" type="datetime1">
              <a:rPr lang="en-US" smtClean="0"/>
              <a:t>9/23/20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5BA599-3336-4ECB-A27E-0FDD3A2E7E98}" type="slidenum">
              <a:rPr lang="en-US" smtClean="0"/>
              <a:t>‹#›</a:t>
            </a:fld>
            <a:endParaRPr lang="en-US"/>
          </a:p>
        </p:txBody>
      </p:sp>
    </p:spTree>
    <p:extLst>
      <p:ext uri="{BB962C8B-B14F-4D97-AF65-F5344CB8AC3E}">
        <p14:creationId xmlns:p14="http://schemas.microsoft.com/office/powerpoint/2010/main" val="4242074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3349F8-E0C3-4BF8-80EF-658A6F576699}" type="datetime1">
              <a:rPr lang="en-US" smtClean="0"/>
              <a:t>9/23/20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5BA599-3336-4ECB-A27E-0FDD3A2E7E98}" type="slidenum">
              <a:rPr lang="en-US" smtClean="0"/>
              <a:t>‹#›</a:t>
            </a:fld>
            <a:endParaRPr lang="en-US"/>
          </a:p>
        </p:txBody>
      </p:sp>
    </p:spTree>
    <p:extLst>
      <p:ext uri="{BB962C8B-B14F-4D97-AF65-F5344CB8AC3E}">
        <p14:creationId xmlns:p14="http://schemas.microsoft.com/office/powerpoint/2010/main" val="372060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5D1520-0759-4787-A178-1DAE400626F7}" type="datetime1">
              <a:rPr lang="en-US" smtClean="0"/>
              <a:t>9/23/20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5BA599-3336-4ECB-A27E-0FDD3A2E7E98}" type="slidenum">
              <a:rPr lang="en-US" smtClean="0"/>
              <a:t>‹#›</a:t>
            </a:fld>
            <a:endParaRPr lang="en-US"/>
          </a:p>
        </p:txBody>
      </p:sp>
    </p:spTree>
    <p:extLst>
      <p:ext uri="{BB962C8B-B14F-4D97-AF65-F5344CB8AC3E}">
        <p14:creationId xmlns:p14="http://schemas.microsoft.com/office/powerpoint/2010/main" val="753109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933B22-2FDA-42E7-8506-EE35898B6FE1}" type="datetime1">
              <a:rPr lang="en-US" smtClean="0"/>
              <a:t>9/23/20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BA599-3336-4ECB-A27E-0FDD3A2E7E98}" type="slidenum">
              <a:rPr lang="en-US" smtClean="0"/>
              <a:t>‹#›</a:t>
            </a:fld>
            <a:endParaRPr lang="en-US"/>
          </a:p>
        </p:txBody>
      </p:sp>
    </p:spTree>
    <p:extLst>
      <p:ext uri="{BB962C8B-B14F-4D97-AF65-F5344CB8AC3E}">
        <p14:creationId xmlns:p14="http://schemas.microsoft.com/office/powerpoint/2010/main" val="32431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20D409-36BA-46F1-B1C5-76D283101B09}" type="datetime1">
              <a:rPr lang="en-US" smtClean="0"/>
              <a:t>9/23/20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BA599-3336-4ECB-A27E-0FDD3A2E7E98}" type="slidenum">
              <a:rPr lang="en-US" smtClean="0"/>
              <a:t>‹#›</a:t>
            </a:fld>
            <a:endParaRPr lang="en-US"/>
          </a:p>
        </p:txBody>
      </p:sp>
    </p:spTree>
    <p:extLst>
      <p:ext uri="{BB962C8B-B14F-4D97-AF65-F5344CB8AC3E}">
        <p14:creationId xmlns:p14="http://schemas.microsoft.com/office/powerpoint/2010/main" val="1302318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69548-1463-4AD2-B011-7CF1F4C8C4C4}" type="datetime1">
              <a:rPr lang="en-US" smtClean="0"/>
              <a:t>9/23/20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5BA599-3336-4ECB-A27E-0FDD3A2E7E98}" type="slidenum">
              <a:rPr lang="en-US" smtClean="0"/>
              <a:t>‹#›</a:t>
            </a:fld>
            <a:endParaRPr lang="en-US"/>
          </a:p>
        </p:txBody>
      </p:sp>
    </p:spTree>
    <p:extLst>
      <p:ext uri="{BB962C8B-B14F-4D97-AF65-F5344CB8AC3E}">
        <p14:creationId xmlns:p14="http://schemas.microsoft.com/office/powerpoint/2010/main" val="12059907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achieve.lausd.net/Page/11304"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png"/><Relationship Id="rId7" Type="http://schemas.openxmlformats.org/officeDocument/2006/relationships/diagramLayout" Target="../diagrams/layout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23.png"/><Relationship Id="rId10" Type="http://schemas.microsoft.com/office/2007/relationships/diagramDrawing" Target="../diagrams/drawing2.xml"/><Relationship Id="rId4" Type="http://schemas.openxmlformats.org/officeDocument/2006/relationships/image" Target="../media/image22.png"/><Relationship Id="rId9" Type="http://schemas.openxmlformats.org/officeDocument/2006/relationships/diagramColors" Target="../diagrams/colors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hyperlink" Target="https://forms.gle/9ApQaD34q7fJg3Ys5" TargetMode="Externa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hyperlink" Target="http://achieve.lausd.net/nwpac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4.jpeg"/><Relationship Id="rId4" Type="http://schemas.openxmlformats.org/officeDocument/2006/relationships/image" Target="../media/image37.png"/><Relationship Id="rId9"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achieve.lausd.net/nwpace"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6.jpeg"/></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9.jpeg"/><Relationship Id="rId4" Type="http://schemas.openxmlformats.org/officeDocument/2006/relationships/image" Target="../media/image37.png"/><Relationship Id="rId9" Type="http://schemas.openxmlformats.org/officeDocument/2006/relationships/image" Target="../media/image48.jpeg"/></Relationships>
</file>

<file path=ppt/slides/_rels/slide4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35.png"/><Relationship Id="rId7" Type="http://schemas.openxmlformats.org/officeDocument/2006/relationships/image" Target="../media/image40.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nam03.safelinks.protection.outlook.com/?url=https%3A%2F%2Fforms.gle%2F4wWEpDGviwL9zrQL9&amp;data=02%7C01%7Critma.estupinan%40lausd.net%7C19f714c18aac49ef304608d84f54861c%7C042a40a1b1284ac48648016ffa121487%7C0%7C0%7C637346571741010671&amp;sdata=WTi2ImXlHrDRmRmvRKw8pMbu9zMIwmxL8Ww0i6x%2Bg8I%3D&amp;reserved=0"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63.tiff"/><Relationship Id="rId4" Type="http://schemas.openxmlformats.org/officeDocument/2006/relationships/image" Target="../media/image62.tiff"/></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blip>
          <a:srcRect/>
          <a:stretch>
            <a:fillRect t="-2000" b="-2000"/>
          </a:stretch>
        </a:blip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a:xfrm>
            <a:off x="1199535" y="1936955"/>
            <a:ext cx="7610168" cy="1490313"/>
          </a:xfrm>
        </p:spPr>
        <p:txBody>
          <a:bodyPr>
            <a:noAutofit/>
          </a:bodyPr>
          <a:lstStyle/>
          <a:p>
            <a:pPr algn="ctr"/>
            <a:r>
              <a:rPr lang="en-US" sz="3000" b="1" dirty="0"/>
              <a:t>Guidelines for the Required </a:t>
            </a:r>
            <a:br>
              <a:rPr lang="en-US" sz="3000" b="1" dirty="0"/>
            </a:br>
            <a:r>
              <a:rPr lang="en-US" sz="3000" b="1" dirty="0"/>
              <a:t>School Site Council (SSC) and</a:t>
            </a:r>
            <a:br>
              <a:rPr lang="en-US" sz="3000" b="1" dirty="0"/>
            </a:br>
            <a:r>
              <a:rPr lang="en-US" sz="3000" b="1" dirty="0"/>
              <a:t>English Learner Advisory Committee (ELAC)</a:t>
            </a:r>
            <a:br>
              <a:rPr lang="en-US" sz="3000" b="1" dirty="0"/>
            </a:br>
            <a:r>
              <a:rPr lang="en-US" sz="3000" b="1" dirty="0"/>
              <a:t>Orientation and Elections</a:t>
            </a:r>
          </a:p>
        </p:txBody>
      </p:sp>
      <p:pic>
        <p:nvPicPr>
          <p:cNvPr id="20" name="Picture 19"/>
          <p:cNvPicPr/>
          <p:nvPr/>
        </p:nvPicPr>
        <p:blipFill>
          <a:blip r:embed="rId4">
            <a:extLst>
              <a:ext uri="{28A0092B-C50C-407E-A947-70E740481C1C}">
                <a14:useLocalDpi xmlns:a14="http://schemas.microsoft.com/office/drawing/2010/main" val="0"/>
              </a:ext>
            </a:extLst>
          </a:blip>
          <a:srcRect/>
          <a:stretch>
            <a:fillRect/>
          </a:stretch>
        </p:blipFill>
        <p:spPr bwMode="auto">
          <a:xfrm>
            <a:off x="533399" y="235701"/>
            <a:ext cx="2095500" cy="180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a:blip r:embed="rId5">
            <a:extLst>
              <a:ext uri="{28A0092B-C50C-407E-A947-70E740481C1C}">
                <a14:useLocalDpi xmlns:a14="http://schemas.microsoft.com/office/drawing/2010/main" val="0"/>
              </a:ext>
            </a:extLst>
          </a:blip>
          <a:srcRect/>
          <a:stretch/>
        </p:blipFill>
        <p:spPr bwMode="auto">
          <a:xfrm>
            <a:off x="2844208" y="5361685"/>
            <a:ext cx="3477701" cy="117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045110" y="3737815"/>
            <a:ext cx="5491315" cy="646331"/>
          </a:xfrm>
          <a:prstGeom prst="rect">
            <a:avLst/>
          </a:prstGeom>
        </p:spPr>
        <p:txBody>
          <a:bodyPr wrap="square">
            <a:spAutoFit/>
          </a:bodyPr>
          <a:lstStyle/>
          <a:p>
            <a:pPr algn="ctr"/>
            <a:r>
              <a:rPr lang="en-US" dirty="0"/>
              <a:t>BUL 6745.2 Guidelines for the Required School Site Council and English Learner Advisory Committee </a:t>
            </a:r>
          </a:p>
        </p:txBody>
      </p:sp>
    </p:spTree>
    <p:extLst>
      <p:ext uri="{BB962C8B-B14F-4D97-AF65-F5344CB8AC3E}">
        <p14:creationId xmlns:p14="http://schemas.microsoft.com/office/powerpoint/2010/main" val="2356176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Public Comment</a:t>
            </a:r>
          </a:p>
        </p:txBody>
      </p:sp>
      <p:sp>
        <p:nvSpPr>
          <p:cNvPr id="3" name="Content Placeholder 2"/>
          <p:cNvSpPr>
            <a:spLocks noGrp="1"/>
          </p:cNvSpPr>
          <p:nvPr>
            <p:ph idx="1"/>
          </p:nvPr>
        </p:nvSpPr>
        <p:spPr>
          <a:xfrm>
            <a:off x="628650" y="1824065"/>
            <a:ext cx="8263102" cy="4631942"/>
          </a:xfrm>
        </p:spPr>
        <p:txBody>
          <a:bodyPr>
            <a:normAutofit lnSpcReduction="10000"/>
          </a:bodyPr>
          <a:lstStyle/>
          <a:p>
            <a:r>
              <a:rPr lang="en-US" dirty="0"/>
              <a:t>Seated SSC or ELAC members cannot speak during public comment. </a:t>
            </a:r>
          </a:p>
          <a:p>
            <a:pPr marL="0" indent="0">
              <a:buNone/>
            </a:pPr>
            <a:endParaRPr lang="en-US" dirty="0"/>
          </a:p>
          <a:p>
            <a:r>
              <a:rPr lang="en-US" dirty="0"/>
              <a:t>Public speakers may be limited to speak for 1, 2 or 3 minutes. It is advised to inform the public of such a rule at the start of every meeting. Such rule should be applied evenly to all speakers.  Public speakers have the option of </a:t>
            </a:r>
            <a:r>
              <a:rPr lang="en-US" b="1" i="1" dirty="0"/>
              <a:t>not </a:t>
            </a:r>
            <a:r>
              <a:rPr lang="en-US" dirty="0"/>
              <a:t>signing in.</a:t>
            </a:r>
          </a:p>
          <a:p>
            <a:pPr marL="0" indent="0">
              <a:buNone/>
            </a:pPr>
            <a:endParaRPr lang="en-US" dirty="0"/>
          </a:p>
          <a:p>
            <a:r>
              <a:rPr lang="en-US" dirty="0"/>
              <a:t>A timer or clock should be displayed to monitor the length of time allotted to each public speaker.  </a:t>
            </a:r>
          </a:p>
          <a:p>
            <a:endParaRPr lang="en-US" dirty="0"/>
          </a:p>
        </p:txBody>
      </p:sp>
      <p:pic>
        <p:nvPicPr>
          <p:cNvPr id="4" name="Picture 3" descr="Presentation PNG Transparent Images | PNG All"/>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08657" y="231748"/>
            <a:ext cx="1283095" cy="1592317"/>
          </a:xfrm>
          <a:prstGeom prst="rect">
            <a:avLst/>
          </a:prstGeom>
        </p:spPr>
      </p:pic>
    </p:spTree>
    <p:extLst>
      <p:ext uri="{BB962C8B-B14F-4D97-AF65-F5344CB8AC3E}">
        <p14:creationId xmlns:p14="http://schemas.microsoft.com/office/powerpoint/2010/main" val="2892025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Reminder</a:t>
            </a:r>
          </a:p>
        </p:txBody>
      </p:sp>
      <p:sp>
        <p:nvSpPr>
          <p:cNvPr id="3" name="Content Placeholder 2"/>
          <p:cNvSpPr>
            <a:spLocks noGrp="1"/>
          </p:cNvSpPr>
          <p:nvPr>
            <p:ph idx="1"/>
          </p:nvPr>
        </p:nvSpPr>
        <p:spPr>
          <a:xfrm>
            <a:off x="449826" y="345226"/>
            <a:ext cx="8554064" cy="4351338"/>
          </a:xfrm>
        </p:spPr>
        <p:txBody>
          <a:bodyPr/>
          <a:lstStyle/>
          <a:p>
            <a:endParaRPr lang="en-US" dirty="0"/>
          </a:p>
          <a:p>
            <a:endParaRPr lang="en-US" dirty="0"/>
          </a:p>
          <a:p>
            <a:r>
              <a:rPr lang="en-US" dirty="0"/>
              <a:t>All SSC and ELAC must provide an orientation before holding member elections. School staff must follow the guidelines found on the PCS website under, Tools for Schools. (</a:t>
            </a:r>
            <a:r>
              <a:rPr lang="en-US" u="sng" dirty="0">
                <a:hlinkClick r:id="rId3"/>
              </a:rPr>
              <a:t>https://achieve.lausd.net/Page/11304</a:t>
            </a:r>
            <a:r>
              <a:rPr lang="en-US" dirty="0"/>
              <a:t>) </a:t>
            </a:r>
          </a:p>
          <a:p>
            <a:endParaRPr lang="en-US" dirty="0"/>
          </a:p>
          <a:p>
            <a:endParaRPr lang="en-US" dirty="0"/>
          </a:p>
        </p:txBody>
      </p:sp>
      <p:pic>
        <p:nvPicPr>
          <p:cNvPr id="4" name="Picture 3">
            <a:extLst>
              <a:ext uri="{FF2B5EF4-FFF2-40B4-BE49-F238E27FC236}">
                <a16:creationId xmlns:a16="http://schemas.microsoft.com/office/drawing/2014/main" id="{2A7D59E4-165D-47C2-9400-F8A52A80B5E9}"/>
              </a:ext>
            </a:extLst>
          </p:cNvPr>
          <p:cNvPicPr>
            <a:picLocks noChangeAspect="1"/>
          </p:cNvPicPr>
          <p:nvPr/>
        </p:nvPicPr>
        <p:blipFill>
          <a:blip r:embed="rId4"/>
          <a:stretch>
            <a:fillRect/>
          </a:stretch>
        </p:blipFill>
        <p:spPr>
          <a:xfrm>
            <a:off x="2100943" y="3185402"/>
            <a:ext cx="2353457" cy="2466226"/>
          </a:xfrm>
          <a:prstGeom prst="rect">
            <a:avLst/>
          </a:prstGeom>
        </p:spPr>
      </p:pic>
      <p:pic>
        <p:nvPicPr>
          <p:cNvPr id="5" name="Picture 4">
            <a:extLst>
              <a:ext uri="{FF2B5EF4-FFF2-40B4-BE49-F238E27FC236}">
                <a16:creationId xmlns:a16="http://schemas.microsoft.com/office/drawing/2014/main" id="{71744CAE-ACB6-4538-9BF7-4971D5900F9B}"/>
              </a:ext>
            </a:extLst>
          </p:cNvPr>
          <p:cNvPicPr>
            <a:picLocks noChangeAspect="1"/>
          </p:cNvPicPr>
          <p:nvPr/>
        </p:nvPicPr>
        <p:blipFill>
          <a:blip r:embed="rId5"/>
          <a:stretch>
            <a:fillRect/>
          </a:stretch>
        </p:blipFill>
        <p:spPr>
          <a:xfrm rot="336091">
            <a:off x="4288973" y="3717732"/>
            <a:ext cx="2013857" cy="2481769"/>
          </a:xfrm>
          <a:prstGeom prst="rect">
            <a:avLst/>
          </a:prstGeom>
        </p:spPr>
      </p:pic>
    </p:spTree>
    <p:extLst>
      <p:ext uri="{BB962C8B-B14F-4D97-AF65-F5344CB8AC3E}">
        <p14:creationId xmlns:p14="http://schemas.microsoft.com/office/powerpoint/2010/main" val="838145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18291" y="270533"/>
            <a:ext cx="7886700" cy="1325563"/>
          </a:xfrm>
        </p:spPr>
        <p:txBody>
          <a:bodyPr/>
          <a:lstStyle/>
          <a:p>
            <a:pPr algn="ctr"/>
            <a:r>
              <a:rPr lang="en-US" dirty="0"/>
              <a:t>SSC/ELAC Members’ Responsibilities</a:t>
            </a:r>
          </a:p>
        </p:txBody>
      </p:sp>
      <p:sp>
        <p:nvSpPr>
          <p:cNvPr id="3" name="Content Placeholder 2"/>
          <p:cNvSpPr>
            <a:spLocks noGrp="1"/>
          </p:cNvSpPr>
          <p:nvPr>
            <p:ph idx="1"/>
          </p:nvPr>
        </p:nvSpPr>
        <p:spPr>
          <a:xfrm>
            <a:off x="518291" y="1592317"/>
            <a:ext cx="8341929" cy="5265683"/>
          </a:xfrm>
        </p:spPr>
        <p:txBody>
          <a:bodyPr>
            <a:normAutofit fontScale="92500" lnSpcReduction="10000"/>
          </a:bodyPr>
          <a:lstStyle/>
          <a:p>
            <a:pPr>
              <a:buFont typeface="Wingdings" panose="05000000000000000000" pitchFamily="2" charset="2"/>
              <a:buChar char="Ø"/>
            </a:pPr>
            <a:r>
              <a:rPr lang="en-US" dirty="0"/>
              <a:t>Attend all meetings.</a:t>
            </a:r>
          </a:p>
          <a:p>
            <a:pPr>
              <a:buFont typeface="Wingdings" panose="05000000000000000000" pitchFamily="2" charset="2"/>
              <a:buChar char="Ø"/>
            </a:pPr>
            <a:r>
              <a:rPr lang="en-US" dirty="0"/>
              <a:t>Vote in person. </a:t>
            </a:r>
          </a:p>
          <a:p>
            <a:pPr>
              <a:buFont typeface="Wingdings" panose="05000000000000000000" pitchFamily="2" charset="2"/>
              <a:buChar char="Ø"/>
            </a:pPr>
            <a:r>
              <a:rPr lang="en-US" dirty="0"/>
              <a:t>Follow the Operating Norms and Code of Conduct.</a:t>
            </a:r>
          </a:p>
          <a:p>
            <a:pPr>
              <a:buFont typeface="Wingdings" panose="05000000000000000000" pitchFamily="2" charset="2"/>
              <a:buChar char="Ø"/>
            </a:pPr>
            <a:r>
              <a:rPr lang="en-US" dirty="0"/>
              <a:t>Agree on the dates and times of meetings by vote at the first official business meeting, as possible. The principal may call additional meetings as needed in consultation with SSC/ELAC officers.</a:t>
            </a:r>
          </a:p>
          <a:p>
            <a:pPr>
              <a:buFont typeface="Wingdings" panose="05000000000000000000" pitchFamily="2" charset="2"/>
              <a:buChar char="Ø"/>
            </a:pPr>
            <a:r>
              <a:rPr lang="en-US" dirty="0"/>
              <a:t>Participate in trainings to carry out their duties effectively.</a:t>
            </a:r>
          </a:p>
          <a:p>
            <a:pPr>
              <a:buFont typeface="Wingdings" panose="05000000000000000000" pitchFamily="2" charset="2"/>
              <a:buChar char="Ø"/>
            </a:pPr>
            <a:r>
              <a:rPr lang="en-US" dirty="0"/>
              <a:t>Honor all decisions of the SSC/ELAC, even if these decisions differ from one’s personal opinions.</a:t>
            </a:r>
          </a:p>
          <a:p>
            <a:pPr>
              <a:buFont typeface="Wingdings" panose="05000000000000000000" pitchFamily="2" charset="2"/>
              <a:buChar char="Ø"/>
            </a:pPr>
            <a:r>
              <a:rPr lang="en-US" dirty="0"/>
              <a:t>Resign from their position at any time, but must do so in writing, and must submit the signed letter of resignation to the principal or administrative designee.</a:t>
            </a:r>
          </a:p>
          <a:p>
            <a:pPr>
              <a:buFont typeface="Wingdings" panose="05000000000000000000" pitchFamily="2" charset="2"/>
              <a:buChar char="Ø"/>
            </a:pPr>
            <a:endParaRPr lang="en-US" dirty="0"/>
          </a:p>
          <a:p>
            <a:endParaRPr lang="en-US" dirty="0"/>
          </a:p>
        </p:txBody>
      </p:sp>
    </p:spTree>
    <p:extLst>
      <p:ext uri="{BB962C8B-B14F-4D97-AF65-F5344CB8AC3E}">
        <p14:creationId xmlns:p14="http://schemas.microsoft.com/office/powerpoint/2010/main" val="975203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p:cNvGrpSpPr>
          <p:nvPr/>
        </p:nvGrpSpPr>
        <p:grpSpPr bwMode="auto">
          <a:xfrm>
            <a:off x="5852896" y="-6474"/>
            <a:ext cx="3291104" cy="6840108"/>
            <a:chOff x="7344" y="0"/>
            <a:chExt cx="5001" cy="15848"/>
          </a:xfrm>
        </p:grpSpPr>
        <p:grpSp>
          <p:nvGrpSpPr>
            <p:cNvPr id="7" name="Group 6"/>
            <p:cNvGrpSpPr>
              <a:grpSpLocks/>
            </p:cNvGrpSpPr>
            <p:nvPr/>
          </p:nvGrpSpPr>
          <p:grpSpPr bwMode="auto">
            <a:xfrm>
              <a:off x="7344" y="8"/>
              <a:ext cx="5001" cy="15840"/>
              <a:chOff x="7560" y="8"/>
              <a:chExt cx="4801" cy="15840"/>
            </a:xfrm>
          </p:grpSpPr>
          <p:sp>
            <p:nvSpPr>
              <p:cNvPr id="10" name="Rectangle 9"/>
              <p:cNvSpPr>
                <a:spLocks noChangeArrowheads="1"/>
              </p:cNvSpPr>
              <p:nvPr/>
            </p:nvSpPr>
            <p:spPr bwMode="auto">
              <a:xfrm>
                <a:off x="7856" y="8"/>
                <a:ext cx="4505" cy="15840"/>
              </a:xfrm>
              <a:prstGeom prst="rect">
                <a:avLst/>
              </a:prstGeom>
              <a:solidFill>
                <a:schemeClr val="accent3"/>
              </a:solidFill>
              <a:extLst>
                <a:ext uri="{91240B29-F687-4F45-9708-019B960494DF}">
                  <a14:hiddenLine xmlns:a14="http://schemas.microsoft.com/office/drawing/2010/main" w="9525">
                    <a:solidFill>
                      <a:srgbClr val="D8D8D8"/>
                    </a:solidFill>
                    <a:miter lim="800000"/>
                    <a:headEnd/>
                    <a:tailEnd/>
                  </a14:hiddenLine>
                </a:ext>
              </a:extLst>
            </p:spPr>
            <p:txBody>
              <a:bodyPr rot="0" vert="horz" wrap="square" lIns="91440" tIns="45720" rIns="91440" bIns="45720" anchor="t" anchorCtr="0" upright="1">
                <a:noAutofit/>
              </a:bodyPr>
              <a:lstStyle/>
              <a:p>
                <a:endParaRPr lang="en-US" dirty="0"/>
              </a:p>
            </p:txBody>
          </p:sp>
          <p:sp>
            <p:nvSpPr>
              <p:cNvPr id="11" name="Rectangle 10" descr="Light vertical"/>
              <p:cNvSpPr>
                <a:spLocks noChangeArrowheads="1"/>
              </p:cNvSpPr>
              <p:nvPr/>
            </p:nvSpPr>
            <p:spPr bwMode="auto">
              <a:xfrm>
                <a:off x="7560" y="8"/>
                <a:ext cx="195" cy="15825"/>
              </a:xfrm>
              <a:prstGeom prst="rect">
                <a:avLst/>
              </a:prstGeom>
              <a:pattFill prst="ltVert">
                <a:fgClr>
                  <a:schemeClr val="accent3">
                    <a:alpha val="80000"/>
                  </a:schemeClr>
                </a:fgClr>
                <a:bgClr>
                  <a:schemeClr val="bg1">
                    <a:alpha val="80000"/>
                  </a:schemeClr>
                </a:bgClr>
              </a:pattFill>
              <a:extLs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D8D8D8"/>
                      </a:outerShdw>
                    </a:effectLst>
                  </a14:hiddenEffects>
                </a:ext>
              </a:extLst>
            </p:spPr>
            <p:txBody>
              <a:bodyPr rot="0" vert="horz" wrap="square" lIns="91440" tIns="45720" rIns="91440" bIns="45720" anchor="ctr" anchorCtr="0" upright="1">
                <a:noAutofit/>
              </a:bodyPr>
              <a:lstStyle/>
              <a:p>
                <a:endParaRPr lang="en-US" dirty="0"/>
              </a:p>
            </p:txBody>
          </p:sp>
        </p:grpSp>
        <p:sp>
          <p:nvSpPr>
            <p:cNvPr id="8" name="Rectangle 7"/>
            <p:cNvSpPr>
              <a:spLocks noChangeArrowheads="1"/>
            </p:cNvSpPr>
            <p:nvPr/>
          </p:nvSpPr>
          <p:spPr bwMode="auto">
            <a:xfrm>
              <a:off x="7344" y="0"/>
              <a:ext cx="4896" cy="3958"/>
            </a:xfrm>
            <a:prstGeom prst="rect">
              <a:avLst/>
            </a:prstGeom>
            <a:noFill/>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D8D8D8"/>
                    </a:outerShdw>
                  </a:effectLst>
                </a14:hiddenEffects>
              </a:ext>
            </a:extLst>
          </p:spPr>
          <p:txBody>
            <a:bodyPr rot="0" vert="horz" wrap="square" lIns="365760" tIns="182880" rIns="182880" bIns="182880" anchor="b" anchorCtr="0" upright="1">
              <a:noAutofit/>
            </a:bodyPr>
            <a:lstStyle/>
            <a:p>
              <a:pPr marL="0" marR="0">
                <a:spcBef>
                  <a:spcPts val="0"/>
                </a:spcBef>
                <a:spcAft>
                  <a:spcPts val="0"/>
                </a:spcAft>
              </a:pPr>
              <a:r>
                <a:rPr lang="en-US" sz="4800" b="1" dirty="0">
                  <a:solidFill>
                    <a:srgbClr val="FFFFFF"/>
                  </a:solidFill>
                  <a:effectLst/>
                  <a:latin typeface="Cambria"/>
                  <a:ea typeface="Times New Roman"/>
                  <a:cs typeface="Times New Roman"/>
                </a:rPr>
                <a:t>     </a:t>
              </a:r>
              <a:endParaRPr lang="en-US" sz="1100" dirty="0">
                <a:effectLst/>
                <a:latin typeface="Calibri"/>
                <a:ea typeface="Times New Roman"/>
                <a:cs typeface="Times New Roman"/>
              </a:endParaRPr>
            </a:p>
          </p:txBody>
        </p:sp>
      </p:grpSp>
      <p:sp>
        <p:nvSpPr>
          <p:cNvPr id="12" name="Rectangle 11"/>
          <p:cNvSpPr>
            <a:spLocks noChangeArrowheads="1"/>
          </p:cNvSpPr>
          <p:nvPr/>
        </p:nvSpPr>
        <p:spPr bwMode="auto">
          <a:xfrm>
            <a:off x="44327" y="2345822"/>
            <a:ext cx="5776696" cy="1077218"/>
          </a:xfrm>
          <a:prstGeom prst="rect">
            <a:avLst/>
          </a:prstGeom>
          <a:solidFill>
            <a:schemeClr val="accent3">
              <a:lumMod val="50000"/>
            </a:schemeClr>
          </a:solidFill>
          <a:ln w="12700">
            <a:solidFill>
              <a:schemeClr val="bg1"/>
            </a:solidFill>
            <a:miter lim="800000"/>
            <a:headEnd/>
            <a:tailEnd/>
          </a:ln>
        </p:spPr>
        <p:txBody>
          <a:bodyPr rot="0" vert="horz" wrap="square" lIns="182880" tIns="45720" rIns="182880" bIns="45720" anchor="ctr" anchorCtr="0" upright="1">
            <a:spAutoFit/>
          </a:bodyPr>
          <a:lstStyle/>
          <a:p>
            <a:pPr marL="0" marR="0" algn="ctr">
              <a:spcBef>
                <a:spcPts val="0"/>
              </a:spcBef>
              <a:spcAft>
                <a:spcPts val="0"/>
              </a:spcAft>
            </a:pPr>
            <a:r>
              <a:rPr lang="en-US" sz="3200" b="1" dirty="0">
                <a:solidFill>
                  <a:srgbClr val="FFFFFF"/>
                </a:solidFill>
                <a:effectLst/>
                <a:latin typeface="Calibri" panose="020F0502020204030204" pitchFamily="34" charset="0"/>
                <a:ea typeface="Times New Roman"/>
                <a:cs typeface="Calibri" panose="020F0502020204030204" pitchFamily="34" charset="0"/>
              </a:rPr>
              <a:t>ORIENTATION  </a:t>
            </a:r>
            <a:r>
              <a:rPr lang="en-US" sz="3200" b="1" dirty="0">
                <a:solidFill>
                  <a:srgbClr val="FFFFFF"/>
                </a:solidFill>
                <a:latin typeface="Calibri" panose="020F0502020204030204" pitchFamily="34" charset="0"/>
                <a:ea typeface="Times New Roman"/>
                <a:cs typeface="Calibri" panose="020F0502020204030204" pitchFamily="34" charset="0"/>
              </a:rPr>
              <a:t>FOR THE SCHOOL SITE COUNCIL</a:t>
            </a:r>
            <a:r>
              <a:rPr lang="en-US" sz="3200" b="1" dirty="0">
                <a:solidFill>
                  <a:srgbClr val="FFFFFF"/>
                </a:solidFill>
                <a:effectLst/>
                <a:latin typeface="Calibri" panose="020F0502020204030204" pitchFamily="34" charset="0"/>
                <a:ea typeface="Times New Roman"/>
                <a:cs typeface="Calibri" panose="020F0502020204030204" pitchFamily="34" charset="0"/>
              </a:rPr>
              <a:t>  (SSC)</a:t>
            </a:r>
            <a:endParaRPr lang="en-US" sz="3200" b="1" dirty="0">
              <a:solidFill>
                <a:srgbClr val="FFFFFF"/>
              </a:solidFill>
              <a:latin typeface="Calibri" panose="020F0502020204030204" pitchFamily="34" charset="0"/>
              <a:ea typeface="Times New Roman"/>
              <a:cs typeface="Calibri" panose="020F0502020204030204" pitchFamily="34" charset="0"/>
            </a:endParaRPr>
          </a:p>
        </p:txBody>
      </p:sp>
      <p:pic>
        <p:nvPicPr>
          <p:cNvPr id="2059" name="Object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5496" y="2324344"/>
            <a:ext cx="1685925" cy="1406525"/>
          </a:xfrm>
          <a:prstGeom prst="rect">
            <a:avLst/>
          </a:prstGeom>
          <a:noFill/>
          <a:extLst>
            <a:ext uri="{909E8E84-426E-40DD-AFC4-6F175D3DCCD1}">
              <a14:hiddenFill xmlns:a14="http://schemas.microsoft.com/office/drawing/2010/main">
                <a:solidFill>
                  <a:srgbClr val="BBE0E3"/>
                </a:solidFill>
              </a14:hiddenFill>
            </a:ext>
          </a:extLst>
        </p:spPr>
      </p:pic>
      <p:sp>
        <p:nvSpPr>
          <p:cNvPr id="14" name="Rectangle 18"/>
          <p:cNvSpPr>
            <a:spLocks noChangeArrowheads="1"/>
          </p:cNvSpPr>
          <p:nvPr/>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b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cxnSp>
        <p:nvCxnSpPr>
          <p:cNvPr id="3" name="Straight Connector 2"/>
          <p:cNvCxnSpPr/>
          <p:nvPr/>
        </p:nvCxnSpPr>
        <p:spPr>
          <a:xfrm>
            <a:off x="261301" y="3662082"/>
            <a:ext cx="4749108"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61301" y="4572000"/>
            <a:ext cx="4742853"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 Box 2"/>
          <p:cNvSpPr txBox="1">
            <a:spLocks noChangeArrowheads="1"/>
          </p:cNvSpPr>
          <p:nvPr/>
        </p:nvSpPr>
        <p:spPr bwMode="auto">
          <a:xfrm>
            <a:off x="1691844" y="1288415"/>
            <a:ext cx="2651555" cy="759597"/>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1200" dirty="0">
                <a:solidFill>
                  <a:srgbClr val="7030A0"/>
                </a:solidFill>
                <a:effectLst/>
                <a:latin typeface="Calibri"/>
                <a:ea typeface="Calibri"/>
                <a:cs typeface="Times New Roman"/>
              </a:rPr>
              <a:t>Schools and families  </a:t>
            </a:r>
            <a:r>
              <a:rPr lang="en-US" sz="1200" dirty="0">
                <a:effectLst/>
                <a:latin typeface="Calibri"/>
                <a:ea typeface="Calibri"/>
                <a:cs typeface="Times New Roman"/>
              </a:rPr>
              <a:t>working together to ensure </a:t>
            </a:r>
            <a:r>
              <a:rPr lang="en-US" sz="1200" dirty="0">
                <a:latin typeface="Calibri"/>
                <a:ea typeface="Calibri"/>
                <a:cs typeface="Times New Roman"/>
              </a:rPr>
              <a:t> </a:t>
            </a:r>
            <a:r>
              <a:rPr lang="en-US" sz="1200" dirty="0">
                <a:solidFill>
                  <a:srgbClr val="E36C0A"/>
                </a:solidFill>
                <a:effectLst/>
                <a:latin typeface="Calibri"/>
                <a:ea typeface="Calibri"/>
                <a:cs typeface="Times New Roman"/>
              </a:rPr>
              <a:t>student success</a:t>
            </a:r>
            <a:endParaRPr lang="en-US" sz="1200" dirty="0">
              <a:effectLst/>
              <a:latin typeface="Calibri"/>
              <a:ea typeface="Calibri"/>
              <a:cs typeface="Times New Roman"/>
            </a:endParaRPr>
          </a:p>
        </p:txBody>
      </p:sp>
      <p:sp>
        <p:nvSpPr>
          <p:cNvPr id="2" name="TextBox 1"/>
          <p:cNvSpPr txBox="1"/>
          <p:nvPr/>
        </p:nvSpPr>
        <p:spPr>
          <a:xfrm>
            <a:off x="6954401" y="6344920"/>
            <a:ext cx="1408117" cy="276999"/>
          </a:xfrm>
          <a:prstGeom prst="rect">
            <a:avLst/>
          </a:prstGeom>
          <a:noFill/>
        </p:spPr>
        <p:txBody>
          <a:bodyPr wrap="square" rtlCol="0">
            <a:spAutoFit/>
          </a:bodyPr>
          <a:lstStyle/>
          <a:p>
            <a:r>
              <a:rPr lang="en-US" sz="1200" dirty="0"/>
              <a:t>Revised:  7/20/19 </a:t>
            </a:r>
          </a:p>
        </p:txBody>
      </p:sp>
      <p:pic>
        <p:nvPicPr>
          <p:cNvPr id="17" name="Picture 16"/>
          <p:cNvPicPr/>
          <p:nvPr/>
        </p:nvPicPr>
        <p:blipFill>
          <a:blip r:embed="rId4">
            <a:extLst>
              <a:ext uri="{28A0092B-C50C-407E-A947-70E740481C1C}">
                <a14:useLocalDpi xmlns:a14="http://schemas.microsoft.com/office/drawing/2010/main" val="0"/>
              </a:ext>
            </a:extLst>
          </a:blip>
          <a:srcRect/>
          <a:stretch/>
        </p:blipFill>
        <p:spPr bwMode="auto">
          <a:xfrm>
            <a:off x="1567679" y="250444"/>
            <a:ext cx="2621963" cy="883771"/>
          </a:xfrm>
          <a:prstGeom prst="rect">
            <a:avLst/>
          </a:prstGeom>
          <a:noFill/>
          <a:ln>
            <a:noFill/>
          </a:ln>
          <a:effectLst/>
        </p:spPr>
      </p:pic>
      <p:sp>
        <p:nvSpPr>
          <p:cNvPr id="4" name="TextBox 3"/>
          <p:cNvSpPr txBox="1"/>
          <p:nvPr/>
        </p:nvSpPr>
        <p:spPr>
          <a:xfrm>
            <a:off x="382772" y="4933507"/>
            <a:ext cx="5400888" cy="646331"/>
          </a:xfrm>
          <a:prstGeom prst="rect">
            <a:avLst/>
          </a:prstGeom>
          <a:noFill/>
        </p:spPr>
        <p:txBody>
          <a:bodyPr wrap="square" rtlCol="0">
            <a:spAutoFit/>
          </a:bodyPr>
          <a:lstStyle/>
          <a:p>
            <a:r>
              <a:rPr lang="en-US" dirty="0"/>
              <a:t>BUL 6745.2 Guidelines for the Required School Site Council and English Learner Advisory Committee  </a:t>
            </a:r>
          </a:p>
        </p:txBody>
      </p:sp>
    </p:spTree>
    <p:extLst>
      <p:ext uri="{BB962C8B-B14F-4D97-AF65-F5344CB8AC3E}">
        <p14:creationId xmlns:p14="http://schemas.microsoft.com/office/powerpoint/2010/main" val="3114952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Pursuant to California Education Code…..</a:t>
            </a:r>
          </a:p>
        </p:txBody>
      </p:sp>
      <p:sp>
        <p:nvSpPr>
          <p:cNvPr id="5" name="Text Placeholder 4"/>
          <p:cNvSpPr>
            <a:spLocks noGrp="1"/>
          </p:cNvSpPr>
          <p:nvPr>
            <p:ph type="body" idx="1"/>
          </p:nvPr>
        </p:nvSpPr>
        <p:spPr>
          <a:xfrm>
            <a:off x="472966" y="1681163"/>
            <a:ext cx="4025216" cy="823912"/>
          </a:xfrm>
        </p:spPr>
        <p:style>
          <a:lnRef idx="2">
            <a:schemeClr val="accent1"/>
          </a:lnRef>
          <a:fillRef idx="1">
            <a:schemeClr val="lt1"/>
          </a:fillRef>
          <a:effectRef idx="0">
            <a:schemeClr val="accent1"/>
          </a:effectRef>
          <a:fontRef idx="minor">
            <a:schemeClr val="dk1"/>
          </a:fontRef>
        </p:style>
        <p:txBody>
          <a:bodyPr/>
          <a:lstStyle/>
          <a:p>
            <a:r>
              <a:rPr lang="en-US" dirty="0"/>
              <a:t>Education Code 65000 and 32281. (2) </a:t>
            </a:r>
          </a:p>
        </p:txBody>
      </p:sp>
      <p:sp>
        <p:nvSpPr>
          <p:cNvPr id="6" name="Content Placeholder 5"/>
          <p:cNvSpPr>
            <a:spLocks noGrp="1"/>
          </p:cNvSpPr>
          <p:nvPr>
            <p:ph sz="half" idx="2"/>
          </p:nvPr>
        </p:nvSpPr>
        <p:spPr>
          <a:xfrm>
            <a:off x="472966" y="2505075"/>
            <a:ext cx="4025216" cy="4182596"/>
          </a:xfrm>
        </p:spPr>
        <p:style>
          <a:lnRef idx="2">
            <a:schemeClr val="accent2"/>
          </a:lnRef>
          <a:fillRef idx="1">
            <a:schemeClr val="lt1"/>
          </a:fillRef>
          <a:effectRef idx="0">
            <a:schemeClr val="accent2"/>
          </a:effectRef>
          <a:fontRef idx="minor">
            <a:schemeClr val="dk1"/>
          </a:fontRef>
        </p:style>
        <p:txBody>
          <a:bodyPr>
            <a:noAutofit/>
          </a:bodyPr>
          <a:lstStyle/>
          <a:p>
            <a:pPr marL="0" indent="0">
              <a:buNone/>
            </a:pPr>
            <a:r>
              <a:rPr lang="en-US" sz="2600" dirty="0">
                <a:latin typeface="Times New Roman" panose="02020603050405020304" pitchFamily="18" charset="0"/>
                <a:cs typeface="Times New Roman" panose="02020603050405020304" pitchFamily="18" charset="0"/>
              </a:rPr>
              <a:t>Every school with a County District School (CDS) code assigned by the California Department of Education (CDE) shall establish a </a:t>
            </a:r>
            <a:r>
              <a:rPr lang="en-US" sz="2600" b="1" dirty="0">
                <a:latin typeface="Times New Roman" panose="02020603050405020304" pitchFamily="18" charset="0"/>
                <a:cs typeface="Times New Roman" panose="02020603050405020304" pitchFamily="18" charset="0"/>
              </a:rPr>
              <a:t>School Site Council (SSC) </a:t>
            </a:r>
            <a:r>
              <a:rPr lang="en-US" sz="2600" dirty="0">
                <a:latin typeface="Times New Roman" panose="02020603050405020304" pitchFamily="18" charset="0"/>
                <a:cs typeface="Times New Roman" panose="02020603050405020304" pitchFamily="18" charset="0"/>
              </a:rPr>
              <a:t>as the decision-making council for all programs funded through the Consolidated Application (</a:t>
            </a:r>
            <a:r>
              <a:rPr lang="en-US" sz="2600" dirty="0" err="1">
                <a:latin typeface="Times New Roman" panose="02020603050405020304" pitchFamily="18" charset="0"/>
                <a:cs typeface="Times New Roman" panose="02020603050405020304" pitchFamily="18" charset="0"/>
              </a:rPr>
              <a:t>ConApp</a:t>
            </a:r>
            <a:r>
              <a:rPr lang="en-US" sz="2600" dirty="0">
                <a:latin typeface="Times New Roman" panose="02020603050405020304" pitchFamily="18" charset="0"/>
                <a:cs typeface="Times New Roman" panose="02020603050405020304" pitchFamily="18" charset="0"/>
              </a:rPr>
              <a:t>).</a:t>
            </a:r>
          </a:p>
        </p:txBody>
      </p:sp>
      <p:sp>
        <p:nvSpPr>
          <p:cNvPr id="7" name="Text Placeholder 6"/>
          <p:cNvSpPr>
            <a:spLocks noGrp="1"/>
          </p:cNvSpPr>
          <p:nvPr>
            <p:ph type="body" sz="quarter" idx="3"/>
          </p:nvPr>
        </p:nvSpPr>
        <p:spPr>
          <a:xfrm>
            <a:off x="4629150" y="1681163"/>
            <a:ext cx="4210050" cy="823912"/>
          </a:xfrm>
        </p:spPr>
        <p:style>
          <a:lnRef idx="2">
            <a:schemeClr val="dk1"/>
          </a:lnRef>
          <a:fillRef idx="1">
            <a:schemeClr val="lt1"/>
          </a:fillRef>
          <a:effectRef idx="0">
            <a:schemeClr val="dk1"/>
          </a:effectRef>
          <a:fontRef idx="minor">
            <a:schemeClr val="dk1"/>
          </a:fontRef>
        </p:style>
        <p:txBody>
          <a:bodyPr/>
          <a:lstStyle/>
          <a:p>
            <a:r>
              <a:rPr lang="en-US" dirty="0">
                <a:latin typeface="Times New Roman" panose="02020603050405020304" pitchFamily="18" charset="0"/>
                <a:cs typeface="Times New Roman" panose="02020603050405020304" pitchFamily="18" charset="0"/>
              </a:rPr>
              <a:t>Education Code 64001(a)</a:t>
            </a:r>
            <a:endParaRPr lang="en-US" dirty="0"/>
          </a:p>
        </p:txBody>
      </p:sp>
      <p:sp>
        <p:nvSpPr>
          <p:cNvPr id="8" name="Content Placeholder 7"/>
          <p:cNvSpPr>
            <a:spLocks noGrp="1"/>
          </p:cNvSpPr>
          <p:nvPr>
            <p:ph sz="quarter" idx="4"/>
          </p:nvPr>
        </p:nvSpPr>
        <p:spPr>
          <a:xfrm>
            <a:off x="4629150" y="2505075"/>
            <a:ext cx="4210050" cy="4182596"/>
          </a:xfrm>
        </p:spPr>
        <p:style>
          <a:lnRef idx="2">
            <a:schemeClr val="dk1"/>
          </a:lnRef>
          <a:fillRef idx="1">
            <a:schemeClr val="lt1"/>
          </a:fillRef>
          <a:effectRef idx="0">
            <a:schemeClr val="dk1"/>
          </a:effectRef>
          <a:fontRef idx="minor">
            <a:schemeClr val="dk1"/>
          </a:fontRef>
        </p:style>
        <p:txBody>
          <a:bodyPr/>
          <a:lstStyle/>
          <a:p>
            <a:pPr marL="0" indent="0">
              <a:buNone/>
            </a:pPr>
            <a:r>
              <a:rPr lang="en-US" sz="2600" dirty="0">
                <a:latin typeface="Times New Roman" panose="02020603050405020304" pitchFamily="18" charset="0"/>
                <a:cs typeface="Times New Roman" panose="02020603050405020304" pitchFamily="18" charset="0"/>
              </a:rPr>
              <a:t>Requires districts receiving federal, state and other  applicable funding, through the </a:t>
            </a:r>
            <a:r>
              <a:rPr lang="en-US" sz="2600" dirty="0" err="1">
                <a:latin typeface="Times New Roman" panose="02020603050405020304" pitchFamily="18" charset="0"/>
                <a:cs typeface="Times New Roman" panose="02020603050405020304" pitchFamily="18" charset="0"/>
              </a:rPr>
              <a:t>ConApp</a:t>
            </a:r>
            <a:r>
              <a:rPr lang="en-US" sz="2600" dirty="0">
                <a:latin typeface="Times New Roman" panose="02020603050405020304" pitchFamily="18" charset="0"/>
                <a:cs typeface="Times New Roman" panose="02020603050405020304" pitchFamily="18" charset="0"/>
              </a:rPr>
              <a:t> process, ensure that participating schools prepare a </a:t>
            </a:r>
            <a:r>
              <a:rPr lang="en-US" sz="2600" b="1" dirty="0">
                <a:latin typeface="Times New Roman" panose="02020603050405020304" pitchFamily="18" charset="0"/>
                <a:cs typeface="Times New Roman" panose="02020603050405020304" pitchFamily="18" charset="0"/>
              </a:rPr>
              <a:t>School Plan for Student Achievement (SPSA) .</a:t>
            </a:r>
            <a:endParaRPr lang="en-US" sz="26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dirty="0"/>
          </a:p>
        </p:txBody>
      </p:sp>
    </p:spTree>
    <p:extLst>
      <p:ext uri="{BB962C8B-B14F-4D97-AF65-F5344CB8AC3E}">
        <p14:creationId xmlns:p14="http://schemas.microsoft.com/office/powerpoint/2010/main" val="2911866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4291"/>
            <a:ext cx="7886700" cy="908709"/>
          </a:xfrm>
        </p:spPr>
        <p:txBody>
          <a:bodyPr>
            <a:normAutofit fontScale="90000"/>
          </a:bodyPr>
          <a:lstStyle/>
          <a:p>
            <a:pPr algn="ctr"/>
            <a:r>
              <a:rPr lang="en-US" b="1" dirty="0"/>
              <a:t>School Site Councils: Functions and Responsibilities</a:t>
            </a:r>
          </a:p>
        </p:txBody>
      </p:sp>
      <p:sp>
        <p:nvSpPr>
          <p:cNvPr id="7" name="Content Placeholder 6"/>
          <p:cNvSpPr>
            <a:spLocks noGrp="1"/>
          </p:cNvSpPr>
          <p:nvPr>
            <p:ph idx="1"/>
          </p:nvPr>
        </p:nvSpPr>
        <p:spPr>
          <a:xfrm>
            <a:off x="157655" y="2105326"/>
            <a:ext cx="8986345" cy="4676037"/>
          </a:xfrm>
        </p:spPr>
        <p:txBody>
          <a:bodyPr>
            <a:normAutofit/>
          </a:bodyPr>
          <a:lstStyle/>
          <a:p>
            <a:pPr>
              <a:buFont typeface="Wingdings" panose="05000000000000000000" pitchFamily="2" charset="2"/>
              <a:buChar char="ü"/>
            </a:pPr>
            <a:r>
              <a:rPr lang="en-US" sz="2400" dirty="0"/>
              <a:t>Develop, review and adopt the SPSA in consultation with relevant stakeholders and, where applicable, with the ELAC. </a:t>
            </a:r>
          </a:p>
          <a:p>
            <a:pPr>
              <a:buFont typeface="Wingdings" panose="05000000000000000000" pitchFamily="2" charset="2"/>
              <a:buChar char="ü"/>
            </a:pPr>
            <a:r>
              <a:rPr lang="en-US" sz="2400" dirty="0"/>
              <a:t>Respond in writing to ELAC’s written recommendations on the SPSA within 30 calendar days or at the next SSC  meeting. </a:t>
            </a:r>
          </a:p>
          <a:p>
            <a:pPr>
              <a:buFont typeface="Wingdings" panose="05000000000000000000" pitchFamily="2" charset="2"/>
              <a:buChar char="ü"/>
            </a:pPr>
            <a:r>
              <a:rPr lang="en-US" sz="2400" dirty="0"/>
              <a:t>Ensure that all federal parental and family engagement mandates are met.</a:t>
            </a:r>
          </a:p>
          <a:p>
            <a:pPr>
              <a:buFont typeface="Wingdings" panose="05000000000000000000" pitchFamily="2" charset="2"/>
              <a:buChar char="ü"/>
            </a:pPr>
            <a:r>
              <a:rPr lang="en-US" sz="2400" dirty="0"/>
              <a:t>Develop the Integrated Safe School Plan, as described in Reference Guide 5511.8. </a:t>
            </a:r>
          </a:p>
          <a:p>
            <a:pPr marL="0" indent="0">
              <a:buNone/>
            </a:pPr>
            <a:endParaRPr lang="en-US" dirty="0"/>
          </a:p>
        </p:txBody>
      </p:sp>
      <p:sp>
        <p:nvSpPr>
          <p:cNvPr id="8" name="Rectangle 7"/>
          <p:cNvSpPr/>
          <p:nvPr/>
        </p:nvSpPr>
        <p:spPr>
          <a:xfrm>
            <a:off x="533400" y="1143000"/>
            <a:ext cx="7772400" cy="707886"/>
          </a:xfrm>
          <a:prstGeom prst="rect">
            <a:avLst/>
          </a:prstGeom>
        </p:spPr>
        <p:txBody>
          <a:bodyPr wrap="square">
            <a:spAutoFit/>
          </a:bodyPr>
          <a:lstStyle/>
          <a:p>
            <a:pPr algn="ctr"/>
            <a:r>
              <a:rPr lang="en-US" sz="2000" b="1" dirty="0"/>
              <a:t>The SSC is a decision-making council for all programs funded</a:t>
            </a:r>
          </a:p>
          <a:p>
            <a:pPr algn="ctr"/>
            <a:r>
              <a:rPr lang="en-US" sz="2000" b="1" dirty="0"/>
              <a:t> through the Consolidated Application.</a:t>
            </a:r>
            <a:r>
              <a:rPr lang="en-US" dirty="0"/>
              <a:t>	</a:t>
            </a:r>
          </a:p>
        </p:txBody>
      </p:sp>
      <p:pic>
        <p:nvPicPr>
          <p:cNvPr id="9" name="Picture 8" descr="Responsibility - Handwriting image"/>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53707" y="5322616"/>
            <a:ext cx="2188121" cy="1458747"/>
          </a:xfrm>
          <a:prstGeom prst="rect">
            <a:avLst/>
          </a:prstGeom>
        </p:spPr>
      </p:pic>
    </p:spTree>
    <p:extLst>
      <p:ext uri="{BB962C8B-B14F-4D97-AF65-F5344CB8AC3E}">
        <p14:creationId xmlns:p14="http://schemas.microsoft.com/office/powerpoint/2010/main" val="2650880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t>Function of SSC: </a:t>
            </a:r>
            <a:br>
              <a:rPr lang="en-US" sz="4000" b="1" dirty="0"/>
            </a:br>
            <a:r>
              <a:rPr lang="en-US" sz="4000" b="1" dirty="0"/>
              <a:t>Develop the Integrated Safe School Plan </a:t>
            </a:r>
            <a:br>
              <a:rPr lang="en-US" dirty="0"/>
            </a:br>
            <a:r>
              <a:rPr lang="en-US" dirty="0"/>
              <a:t> </a:t>
            </a:r>
          </a:p>
        </p:txBody>
      </p:sp>
      <p:sp>
        <p:nvSpPr>
          <p:cNvPr id="3" name="Content Placeholder 2"/>
          <p:cNvSpPr>
            <a:spLocks noGrp="1"/>
          </p:cNvSpPr>
          <p:nvPr>
            <p:ph idx="1"/>
          </p:nvPr>
        </p:nvSpPr>
        <p:spPr>
          <a:xfrm>
            <a:off x="378373" y="1529255"/>
            <a:ext cx="8544910" cy="5108028"/>
          </a:xfrm>
        </p:spPr>
        <p:txBody>
          <a:bodyPr>
            <a:normAutofit fontScale="92500" lnSpcReduction="10000"/>
          </a:bodyPr>
          <a:lstStyle/>
          <a:p>
            <a:r>
              <a:rPr lang="en-US" dirty="0"/>
              <a:t>Develop the Integrated Safe School Plan, as described in Reference Guide 5511.8. </a:t>
            </a:r>
          </a:p>
          <a:p>
            <a:r>
              <a:rPr lang="en-US" dirty="0"/>
              <a:t>The SSC may delegate the responsibility of developing the Integrated Safe School Plan to a school safety planning committee. </a:t>
            </a:r>
          </a:p>
          <a:p>
            <a:r>
              <a:rPr lang="en-US" dirty="0"/>
              <a:t>According to California Education Code 32281(2), this school safety planning committee must be comprised of the following members: </a:t>
            </a:r>
          </a:p>
          <a:p>
            <a:pPr lvl="1"/>
            <a:r>
              <a:rPr lang="en-US" dirty="0"/>
              <a:t>Principal or principal’s designee</a:t>
            </a:r>
          </a:p>
          <a:p>
            <a:pPr lvl="1"/>
            <a:r>
              <a:rPr lang="en-US" dirty="0"/>
              <a:t>One teacher who is a representative of the recognized certificated employee organization</a:t>
            </a:r>
          </a:p>
          <a:p>
            <a:pPr lvl="1"/>
            <a:r>
              <a:rPr lang="en-US" dirty="0"/>
              <a:t>One parent whose child attends the school</a:t>
            </a:r>
          </a:p>
          <a:p>
            <a:pPr lvl="1"/>
            <a:r>
              <a:rPr lang="en-US" dirty="0"/>
              <a:t>One classified employee who is a representative of the recognized classified employee organization </a:t>
            </a:r>
          </a:p>
          <a:p>
            <a:pPr lvl="1"/>
            <a:r>
              <a:rPr lang="en-US" dirty="0"/>
              <a:t>Other members, if desired.</a:t>
            </a:r>
          </a:p>
          <a:p>
            <a:endParaRPr lang="en-US" dirty="0"/>
          </a:p>
        </p:txBody>
      </p:sp>
      <p:pic>
        <p:nvPicPr>
          <p:cNvPr id="4" name="Picture 3" descr="Free illustration: Security, Sure, Protection, Osh - Free Image on Pixabay - 10046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4782" y="5728641"/>
            <a:ext cx="3217028" cy="1442636"/>
          </a:xfrm>
          <a:prstGeom prst="rect">
            <a:avLst/>
          </a:prstGeom>
        </p:spPr>
      </p:pic>
    </p:spTree>
    <p:extLst>
      <p:ext uri="{BB962C8B-B14F-4D97-AF65-F5344CB8AC3E}">
        <p14:creationId xmlns:p14="http://schemas.microsoft.com/office/powerpoint/2010/main" val="2575655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39137"/>
            <a:ext cx="8686800" cy="827663"/>
          </a:xfrm>
          <a:solidFill>
            <a:schemeClr val="accent3">
              <a:lumMod val="50000"/>
            </a:schemeClr>
          </a:solidFill>
          <a:ln w="28575">
            <a:solidFill>
              <a:schemeClr val="bg1"/>
            </a:solidFill>
          </a:ln>
        </p:spPr>
        <p:txBody>
          <a:bodyPr>
            <a:normAutofit/>
          </a:bodyPr>
          <a:lstStyle/>
          <a:p>
            <a:pPr algn="ctr"/>
            <a:r>
              <a:rPr lang="en-US" sz="3200" b="1" dirty="0">
                <a:solidFill>
                  <a:srgbClr val="FFFFFF"/>
                </a:solidFill>
                <a:latin typeface="Calibri" panose="020F0502020204030204" pitchFamily="34" charset="0"/>
                <a:ea typeface="Times New Roman"/>
                <a:cs typeface="Calibri" panose="020F0502020204030204" pitchFamily="34" charset="0"/>
              </a:rPr>
              <a:t>FUNCTION OF SSC: Federal Mandates</a:t>
            </a:r>
          </a:p>
        </p:txBody>
      </p:sp>
      <p:sp>
        <p:nvSpPr>
          <p:cNvPr id="4" name="TextBox 3"/>
          <p:cNvSpPr txBox="1"/>
          <p:nvPr/>
        </p:nvSpPr>
        <p:spPr>
          <a:xfrm>
            <a:off x="293594" y="1162878"/>
            <a:ext cx="8556812" cy="4216539"/>
          </a:xfrm>
          <a:prstGeom prst="rect">
            <a:avLst/>
          </a:prstGeom>
          <a:noFill/>
        </p:spPr>
        <p:txBody>
          <a:bodyPr wrap="square" rtlCol="0">
            <a:spAutoFit/>
          </a:bodyPr>
          <a:lstStyle/>
          <a:p>
            <a:pPr>
              <a:buClr>
                <a:schemeClr val="accent3">
                  <a:lumMod val="50000"/>
                </a:schemeClr>
              </a:buClr>
            </a:pPr>
            <a:endParaRPr lang="en-US" sz="2000" dirty="0"/>
          </a:p>
          <a:p>
            <a:pPr>
              <a:buClr>
                <a:schemeClr val="accent3">
                  <a:lumMod val="50000"/>
                </a:schemeClr>
              </a:buClr>
            </a:pPr>
            <a:r>
              <a:rPr lang="en-US" sz="2200" b="1" dirty="0"/>
              <a:t>To ensure that all federal mandates, including those for parent involvement, are met, specifically:</a:t>
            </a:r>
          </a:p>
          <a:p>
            <a:pPr>
              <a:buClr>
                <a:schemeClr val="accent3">
                  <a:lumMod val="50000"/>
                </a:schemeClr>
              </a:buClr>
            </a:pPr>
            <a:endParaRPr lang="en-US" sz="2000" dirty="0"/>
          </a:p>
          <a:p>
            <a:pPr marL="342900" indent="-342900">
              <a:spcBef>
                <a:spcPts val="900"/>
              </a:spcBef>
              <a:buClr>
                <a:schemeClr val="accent3">
                  <a:lumMod val="50000"/>
                </a:schemeClr>
              </a:buClr>
              <a:buFont typeface="Arial" pitchFamily="34" charset="0"/>
              <a:buChar char="•"/>
            </a:pPr>
            <a:r>
              <a:rPr lang="en-US" sz="2200" dirty="0"/>
              <a:t>The development and approval of the school-level Title I Parent and Family Engagement Policy (PFEP).</a:t>
            </a:r>
          </a:p>
          <a:p>
            <a:pPr marL="342900" indent="-342900">
              <a:lnSpc>
                <a:spcPct val="150000"/>
              </a:lnSpc>
              <a:spcBef>
                <a:spcPts val="900"/>
              </a:spcBef>
              <a:buClr>
                <a:schemeClr val="accent3">
                  <a:lumMod val="50000"/>
                </a:schemeClr>
              </a:buClr>
              <a:buFont typeface="Arial" pitchFamily="34" charset="0"/>
              <a:buChar char="•"/>
            </a:pPr>
            <a:r>
              <a:rPr lang="en-US" sz="2200" dirty="0"/>
              <a:t>The development and approval of the Title I School-Parent Compact.</a:t>
            </a:r>
          </a:p>
          <a:p>
            <a:pPr marL="342900" indent="-342900">
              <a:spcBef>
                <a:spcPts val="900"/>
              </a:spcBef>
              <a:buClr>
                <a:schemeClr val="accent3">
                  <a:lumMod val="50000"/>
                </a:schemeClr>
              </a:buClr>
              <a:buFont typeface="Arial" pitchFamily="34" charset="0"/>
              <a:buChar char="•"/>
            </a:pPr>
            <a:r>
              <a:rPr lang="en-US" sz="2200" dirty="0"/>
              <a:t>The development and approval of the Title I parent involvement budget.</a:t>
            </a:r>
          </a:p>
          <a:p>
            <a:pPr marL="342900" indent="-342900">
              <a:lnSpc>
                <a:spcPct val="150000"/>
              </a:lnSpc>
              <a:spcBef>
                <a:spcPts val="900"/>
              </a:spcBef>
              <a:buClr>
                <a:schemeClr val="accent3">
                  <a:lumMod val="50000"/>
                </a:schemeClr>
              </a:buClr>
              <a:buFont typeface="Arial" pitchFamily="34" charset="0"/>
              <a:buChar char="•"/>
            </a:pPr>
            <a:r>
              <a:rPr lang="en-US" sz="2200" dirty="0"/>
              <a:t>The proposed expenditures of all categorical funds.</a:t>
            </a:r>
          </a:p>
        </p:txBody>
      </p:sp>
      <p:pic>
        <p:nvPicPr>
          <p:cNvPr id="3" name="Picture 2" descr="Community-engaged Research: Working Effectively Across Diverse Communities | ANS: Advances i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7275" y="5379417"/>
            <a:ext cx="2673131" cy="1344937"/>
          </a:xfrm>
          <a:prstGeom prst="rect">
            <a:avLst/>
          </a:prstGeom>
        </p:spPr>
      </p:pic>
    </p:spTree>
    <p:extLst>
      <p:ext uri="{BB962C8B-B14F-4D97-AF65-F5344CB8AC3E}">
        <p14:creationId xmlns:p14="http://schemas.microsoft.com/office/powerpoint/2010/main" val="1500273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7927"/>
            <a:ext cx="7886700" cy="1325563"/>
          </a:xfrm>
        </p:spPr>
        <p:txBody>
          <a:bodyPr/>
          <a:lstStyle/>
          <a:p>
            <a:pPr algn="ctr"/>
            <a:r>
              <a:rPr lang="en-US" dirty="0"/>
              <a:t>SSC Meetings</a:t>
            </a:r>
          </a:p>
        </p:txBody>
      </p:sp>
      <p:sp>
        <p:nvSpPr>
          <p:cNvPr id="3" name="Content Placeholder 2"/>
          <p:cNvSpPr>
            <a:spLocks noGrp="1"/>
          </p:cNvSpPr>
          <p:nvPr>
            <p:ph idx="1"/>
          </p:nvPr>
        </p:nvSpPr>
        <p:spPr>
          <a:xfrm>
            <a:off x="628650" y="1513490"/>
            <a:ext cx="8121212" cy="4997669"/>
          </a:xfrm>
        </p:spPr>
        <p:txBody>
          <a:bodyPr>
            <a:normAutofit lnSpcReduction="10000"/>
          </a:bodyPr>
          <a:lstStyle/>
          <a:p>
            <a:r>
              <a:rPr lang="en-US" dirty="0"/>
              <a:t>Convene at least six (6) times per year. These six meetings are in addition to the mandatory orientation and election meetings.  </a:t>
            </a:r>
          </a:p>
          <a:p>
            <a:r>
              <a:rPr lang="en-US" dirty="0"/>
              <a:t>SSC meetings are not to take place during the instructional day in order to allow full participation from parents and staff. SSC meetings are to take place at the end of the instructional day since a before school meeting will limit the amount of time for SSC members to engage in full discussions of agenda items. </a:t>
            </a:r>
          </a:p>
          <a:p>
            <a:r>
              <a:rPr lang="en-US" dirty="0"/>
              <a:t>In consultation with SSC officers, the school principal may call additional meetings as needed, especially during budget development.</a:t>
            </a:r>
          </a:p>
        </p:txBody>
      </p:sp>
      <p:pic>
        <p:nvPicPr>
          <p:cNvPr id="4" name="Picture 3" descr="3D Blame Game &lt;strong&gt;Meeting&lt;/strong&gt; | Flickr - Photo Shari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66643" y="187927"/>
            <a:ext cx="1625107" cy="1325563"/>
          </a:xfrm>
          <a:prstGeom prst="rect">
            <a:avLst/>
          </a:prstGeom>
        </p:spPr>
      </p:pic>
    </p:spTree>
    <p:extLst>
      <p:ext uri="{BB962C8B-B14F-4D97-AF65-F5344CB8AC3E}">
        <p14:creationId xmlns:p14="http://schemas.microsoft.com/office/powerpoint/2010/main" val="2585431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101" y="237519"/>
            <a:ext cx="8684556" cy="829281"/>
          </a:xfrm>
          <a:solidFill>
            <a:schemeClr val="accent3">
              <a:lumMod val="50000"/>
            </a:schemeClr>
          </a:solidFill>
          <a:ln w="28575">
            <a:solidFill>
              <a:schemeClr val="bg1"/>
            </a:solidFill>
          </a:ln>
        </p:spPr>
        <p:txBody>
          <a:bodyPr>
            <a:normAutofit/>
          </a:bodyPr>
          <a:lstStyle/>
          <a:p>
            <a:pPr algn="ctr"/>
            <a:r>
              <a:rPr lang="en-US" sz="3200" b="1" dirty="0">
                <a:solidFill>
                  <a:srgbClr val="FFFFFF"/>
                </a:solidFill>
                <a:latin typeface="Calibri" panose="020F0502020204030204" pitchFamily="34" charset="0"/>
                <a:ea typeface="Times New Roman"/>
                <a:cs typeface="Calibri" panose="020F0502020204030204" pitchFamily="34" charset="0"/>
              </a:rPr>
              <a:t>SSC ELEMENTARY COMPOSITION* </a:t>
            </a:r>
          </a:p>
        </p:txBody>
      </p:sp>
      <p:graphicFrame>
        <p:nvGraphicFramePr>
          <p:cNvPr id="4" name="Content Placeholder 3"/>
          <p:cNvGraphicFramePr>
            <a:graphicFrameLocks noGrp="1"/>
          </p:cNvGraphicFramePr>
          <p:nvPr>
            <p:ph idx="1"/>
          </p:nvPr>
        </p:nvGraphicFramePr>
        <p:xfrm>
          <a:off x="457200" y="1632569"/>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flipH="1">
            <a:off x="226100" y="1293554"/>
            <a:ext cx="2795396" cy="4524315"/>
          </a:xfrm>
          <a:prstGeom prst="rect">
            <a:avLst/>
          </a:prstGeom>
          <a:noFill/>
        </p:spPr>
        <p:txBody>
          <a:bodyPr wrap="square" rtlCol="0">
            <a:spAutoFit/>
          </a:bodyPr>
          <a:lstStyle/>
          <a:p>
            <a:r>
              <a:rPr lang="en-US" sz="1600" b="1" dirty="0"/>
              <a:t>Parent Member: </a:t>
            </a:r>
          </a:p>
          <a:p>
            <a:pPr marL="285750" indent="-285750">
              <a:buFont typeface="Arial" pitchFamily="34" charset="0"/>
              <a:buChar char="•"/>
            </a:pPr>
            <a:r>
              <a:rPr lang="en-US" sz="1600" dirty="0"/>
              <a:t>Is an individual who is a mother, father or legal guardian not employed at the school with which the council is affiliated.</a:t>
            </a:r>
          </a:p>
          <a:p>
            <a:pPr marL="285750" indent="-285750">
              <a:buFont typeface="Arial" pitchFamily="34" charset="0"/>
              <a:buChar char="•"/>
            </a:pPr>
            <a:endParaRPr lang="en-US" sz="800" dirty="0"/>
          </a:p>
          <a:p>
            <a:r>
              <a:rPr lang="en-US" sz="1600" b="1" dirty="0"/>
              <a:t>Community member: </a:t>
            </a:r>
          </a:p>
          <a:p>
            <a:pPr marL="285750" indent="-285750">
              <a:buFont typeface="Arial" pitchFamily="34" charset="0"/>
              <a:buChar char="•"/>
            </a:pPr>
            <a:r>
              <a:rPr lang="en-US" sz="1600" dirty="0"/>
              <a:t>Resides and/or works within a specific school’s attendance boundary.</a:t>
            </a:r>
            <a:r>
              <a:rPr lang="en-US" sz="1600" b="1" dirty="0"/>
              <a:t>  PROOF IS REQUIRED. </a:t>
            </a:r>
          </a:p>
          <a:p>
            <a:endParaRPr lang="en-US" sz="800" dirty="0"/>
          </a:p>
          <a:p>
            <a:pPr marL="285750" indent="-285750">
              <a:buFont typeface="Arial" pitchFamily="34" charset="0"/>
              <a:buChar char="•"/>
            </a:pPr>
            <a:r>
              <a:rPr lang="en-US" sz="1600" dirty="0"/>
              <a:t>On an annual basis, parents designate by vote whether to assign their parent member seat(s) on the council to eligible community members.</a:t>
            </a:r>
            <a:endParaRPr lang="en-US" sz="1600" b="1" dirty="0"/>
          </a:p>
        </p:txBody>
      </p:sp>
      <p:pic>
        <p:nvPicPr>
          <p:cNvPr id="7" name="Picture 6"/>
          <p:cNvPicPr>
            <a:picLocks noChangeAspect="1"/>
          </p:cNvPicPr>
          <p:nvPr/>
        </p:nvPicPr>
        <p:blipFill>
          <a:blip r:embed="rId4"/>
          <a:stretch>
            <a:fillRect/>
          </a:stretch>
        </p:blipFill>
        <p:spPr>
          <a:xfrm>
            <a:off x="2662257" y="280248"/>
            <a:ext cx="6248400" cy="6341326"/>
          </a:xfrm>
          <a:prstGeom prst="rect">
            <a:avLst/>
          </a:prstGeom>
        </p:spPr>
      </p:pic>
      <p:sp>
        <p:nvSpPr>
          <p:cNvPr id="10" name="Oval Callout 9"/>
          <p:cNvSpPr/>
          <p:nvPr/>
        </p:nvSpPr>
        <p:spPr>
          <a:xfrm rot="16200000">
            <a:off x="3010851" y="959456"/>
            <a:ext cx="981454" cy="1600201"/>
          </a:xfrm>
          <a:prstGeom prst="wedgeEllipseCallout">
            <a:avLst>
              <a:gd name="adj1" fmla="val -54433"/>
              <a:gd name="adj2" fmla="val 73577"/>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nchorCtr="1"/>
          <a:lstStyle/>
          <a:p>
            <a:pPr lvl="0" algn="ctr"/>
            <a:r>
              <a:rPr lang="en-US" sz="1400" dirty="0">
                <a:solidFill>
                  <a:schemeClr val="bg1"/>
                </a:solidFill>
              </a:rPr>
              <a:t>Not employed at the child’s school </a:t>
            </a:r>
          </a:p>
        </p:txBody>
      </p:sp>
      <p:sp>
        <p:nvSpPr>
          <p:cNvPr id="8" name="Rectangle 7">
            <a:extLst>
              <a:ext uri="{FF2B5EF4-FFF2-40B4-BE49-F238E27FC236}">
                <a16:creationId xmlns:a16="http://schemas.microsoft.com/office/drawing/2014/main" id="{A1A8BD1A-40C2-4DE5-99F3-514894A9B2DC}"/>
              </a:ext>
            </a:extLst>
          </p:cNvPr>
          <p:cNvSpPr/>
          <p:nvPr/>
        </p:nvSpPr>
        <p:spPr>
          <a:xfrm>
            <a:off x="223857" y="5996689"/>
            <a:ext cx="8686800" cy="830997"/>
          </a:xfrm>
          <a:prstGeom prst="rect">
            <a:avLst/>
          </a:prstGeom>
        </p:spPr>
        <p:txBody>
          <a:bodyPr wrap="square">
            <a:spAutoFit/>
          </a:bodyPr>
          <a:lstStyle/>
          <a:p>
            <a:pPr marL="285750" indent="-109538"/>
            <a:r>
              <a:rPr lang="en-US" sz="1600" b="1" dirty="0">
                <a:solidFill>
                  <a:schemeClr val="accent6">
                    <a:lumMod val="50000"/>
                  </a:schemeClr>
                </a:solidFill>
              </a:rPr>
              <a:t>* </a:t>
            </a:r>
            <a:r>
              <a:rPr lang="en-US" sz="1600" b="1" i="1" dirty="0">
                <a:solidFill>
                  <a:schemeClr val="accent6">
                    <a:lumMod val="50000"/>
                  </a:schemeClr>
                </a:solidFill>
              </a:rPr>
              <a:t>All members must be elected by their peers, except the principal or his/her designee, who is the only automatic member.  </a:t>
            </a:r>
          </a:p>
          <a:p>
            <a:pPr marL="285750" indent="-109538"/>
            <a:r>
              <a:rPr lang="en-US" sz="1600" b="1" i="1" dirty="0">
                <a:solidFill>
                  <a:schemeClr val="accent6">
                    <a:lumMod val="50000"/>
                  </a:schemeClr>
                </a:solidFill>
              </a:rPr>
              <a:t>*Please note if the principal appoints a designee, he/she serves the entire school year.</a:t>
            </a:r>
          </a:p>
        </p:txBody>
      </p:sp>
      <p:sp>
        <p:nvSpPr>
          <p:cNvPr id="11" name="TextBox 10"/>
          <p:cNvSpPr txBox="1"/>
          <p:nvPr/>
        </p:nvSpPr>
        <p:spPr>
          <a:xfrm>
            <a:off x="6644108" y="1963068"/>
            <a:ext cx="1340309" cy="369332"/>
          </a:xfrm>
          <a:prstGeom prst="rect">
            <a:avLst/>
          </a:prstGeom>
          <a:noFill/>
        </p:spPr>
        <p:txBody>
          <a:bodyPr wrap="square" rtlCol="0">
            <a:spAutoFit/>
          </a:bodyPr>
          <a:lstStyle/>
          <a:p>
            <a:r>
              <a:rPr lang="en-US" b="1" dirty="0"/>
              <a:t>or designee</a:t>
            </a:r>
          </a:p>
        </p:txBody>
      </p:sp>
    </p:spTree>
    <p:extLst>
      <p:ext uri="{BB962C8B-B14F-4D97-AF65-F5344CB8AC3E}">
        <p14:creationId xmlns:p14="http://schemas.microsoft.com/office/powerpoint/2010/main" val="9134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50" fill="hold"/>
                                        <p:tgtEl>
                                          <p:spTgt spid="9"/>
                                        </p:tgtEl>
                                        <p:attrNameLst>
                                          <p:attrName>ppt_x</p:attrName>
                                        </p:attrNameLst>
                                      </p:cBhvr>
                                      <p:tavLst>
                                        <p:tav tm="0">
                                          <p:val>
                                            <p:strVal val="#ppt_x"/>
                                          </p:val>
                                        </p:tav>
                                        <p:tav tm="100000">
                                          <p:val>
                                            <p:strVal val="#ppt_x"/>
                                          </p:val>
                                        </p:tav>
                                      </p:tavLst>
                                    </p:anim>
                                    <p:anim calcmode="lin" valueType="num">
                                      <p:cBhvr additive="base">
                                        <p:cTn id="13" dur="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190511-F37D-2C41-BBF9-08D68567A5BF}"/>
              </a:ext>
            </a:extLst>
          </p:cNvPr>
          <p:cNvPicPr>
            <a:picLocks noChangeAspect="1"/>
          </p:cNvPicPr>
          <p:nvPr/>
        </p:nvPicPr>
        <p:blipFill>
          <a:blip r:embed="rId2"/>
          <a:stretch>
            <a:fillRect/>
          </a:stretch>
        </p:blipFill>
        <p:spPr>
          <a:xfrm>
            <a:off x="220132" y="742480"/>
            <a:ext cx="8638117" cy="4862454"/>
          </a:xfrm>
          <a:prstGeom prst="rect">
            <a:avLst/>
          </a:prstGeom>
          <a:ln w="28575">
            <a:solidFill>
              <a:schemeClr val="tx1"/>
            </a:solidFill>
          </a:ln>
        </p:spPr>
      </p:pic>
      <p:sp>
        <p:nvSpPr>
          <p:cNvPr id="2" name="Title 1">
            <a:extLst>
              <a:ext uri="{FF2B5EF4-FFF2-40B4-BE49-F238E27FC236}">
                <a16:creationId xmlns:a16="http://schemas.microsoft.com/office/drawing/2014/main" id="{6810477C-8D48-8F4C-B914-FF870B5D5357}"/>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993942FD-07EC-EF44-BF94-B43866EBEFD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55934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749241"/>
          </a:xfrm>
          <a:solidFill>
            <a:schemeClr val="accent3">
              <a:lumMod val="50000"/>
            </a:schemeClr>
          </a:solidFill>
          <a:ln w="28575">
            <a:solidFill>
              <a:schemeClr val="bg1"/>
            </a:solidFill>
          </a:ln>
        </p:spPr>
        <p:txBody>
          <a:bodyPr>
            <a:normAutofit/>
          </a:bodyPr>
          <a:lstStyle/>
          <a:p>
            <a:pPr algn="ctr"/>
            <a:r>
              <a:rPr lang="en-US" sz="3200" b="1" dirty="0">
                <a:solidFill>
                  <a:srgbClr val="FFFFFF"/>
                </a:solidFill>
                <a:latin typeface="Calibri" panose="020F0502020204030204" pitchFamily="34" charset="0"/>
                <a:ea typeface="Times New Roman"/>
                <a:cs typeface="Calibri" panose="020F0502020204030204" pitchFamily="34" charset="0"/>
              </a:rPr>
              <a:t>SSC SECONDARY COMPOSITION*</a:t>
            </a:r>
          </a:p>
        </p:txBody>
      </p:sp>
      <p:graphicFrame>
        <p:nvGraphicFramePr>
          <p:cNvPr id="5" name="Content Placeholder 3"/>
          <p:cNvGraphicFramePr>
            <a:graphicFrameLocks/>
          </p:cNvGraphicFramePr>
          <p:nvPr/>
        </p:nvGraphicFramePr>
        <p:xfrm>
          <a:off x="457200" y="1676400"/>
          <a:ext cx="78486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flipH="1">
            <a:off x="212110" y="1219050"/>
            <a:ext cx="3638663" cy="4031873"/>
          </a:xfrm>
          <a:prstGeom prst="rect">
            <a:avLst/>
          </a:prstGeom>
          <a:noFill/>
        </p:spPr>
        <p:txBody>
          <a:bodyPr wrap="square" rtlCol="0">
            <a:spAutoFit/>
          </a:bodyPr>
          <a:lstStyle/>
          <a:p>
            <a:pPr marL="285750" indent="-285750">
              <a:buFont typeface="Arial" pitchFamily="34" charset="0"/>
              <a:buChar char="•"/>
            </a:pPr>
            <a:r>
              <a:rPr lang="en-US" sz="1600" b="1" dirty="0"/>
              <a:t>According to California Education Code, section 65000, for secondary schools:</a:t>
            </a:r>
          </a:p>
          <a:p>
            <a:pPr marL="742950" lvl="1" indent="-285750">
              <a:buFont typeface="Arial" pitchFamily="34" charset="0"/>
              <a:buChar char="•"/>
            </a:pPr>
            <a:r>
              <a:rPr lang="en-US" sz="1600" dirty="0"/>
              <a:t>parity between parents/community and students is  required  </a:t>
            </a:r>
          </a:p>
          <a:p>
            <a:pPr marL="742950" lvl="1" indent="-285750">
              <a:buFont typeface="Arial" pitchFamily="34" charset="0"/>
              <a:buChar char="•"/>
            </a:pPr>
            <a:r>
              <a:rPr lang="en-US" sz="1600" dirty="0"/>
              <a:t>parity between staff and non-staff is required</a:t>
            </a:r>
          </a:p>
          <a:p>
            <a:pPr marL="742950" lvl="1" indent="-285750">
              <a:buFont typeface="Arial" pitchFamily="34" charset="0"/>
              <a:buChar char="•"/>
            </a:pPr>
            <a:r>
              <a:rPr lang="en-US" sz="1600" dirty="0"/>
              <a:t>the SSC must be composed of at least 12 members</a:t>
            </a:r>
          </a:p>
          <a:p>
            <a:endParaRPr lang="en-US" sz="1600" b="1" dirty="0"/>
          </a:p>
          <a:p>
            <a:pPr marL="285750" indent="-285750">
              <a:buFont typeface="Arial" pitchFamily="34" charset="0"/>
              <a:buChar char="•"/>
            </a:pPr>
            <a:r>
              <a:rPr lang="en-US" sz="1600" dirty="0"/>
              <a:t>According to the California Education Code, section 33133(c), </a:t>
            </a:r>
            <a:r>
              <a:rPr lang="en-US" sz="1600" b="1" dirty="0"/>
              <a:t>at middle schools, a SSC may, but is not required to,</a:t>
            </a:r>
            <a:r>
              <a:rPr lang="en-US" sz="1600" dirty="0"/>
              <a:t> include student representation.</a:t>
            </a:r>
            <a:endParaRPr lang="en-US" sz="1600" b="1" u="sng" dirty="0"/>
          </a:p>
        </p:txBody>
      </p:sp>
      <p:sp>
        <p:nvSpPr>
          <p:cNvPr id="8" name="TextBox 7"/>
          <p:cNvSpPr txBox="1"/>
          <p:nvPr/>
        </p:nvSpPr>
        <p:spPr>
          <a:xfrm>
            <a:off x="4610100" y="2438400"/>
            <a:ext cx="1866900" cy="2862322"/>
          </a:xfrm>
          <a:prstGeom prst="rect">
            <a:avLst/>
          </a:prstGeom>
          <a:noFill/>
        </p:spPr>
        <p:txBody>
          <a:bodyPr wrap="square" rtlCol="0">
            <a:spAutoFit/>
          </a:bodyPr>
          <a:lstStyle/>
          <a:p>
            <a:pPr lvl="0"/>
            <a:r>
              <a:rPr lang="en-US" dirty="0">
                <a:solidFill>
                  <a:schemeClr val="bg1"/>
                </a:solidFill>
              </a:rPr>
              <a:t>25%</a:t>
            </a:r>
          </a:p>
          <a:p>
            <a:pPr lvl="0"/>
            <a:r>
              <a:rPr lang="en-US" dirty="0">
                <a:solidFill>
                  <a:schemeClr val="bg1"/>
                </a:solidFill>
              </a:rPr>
              <a:t>Parents/</a:t>
            </a:r>
          </a:p>
          <a:p>
            <a:pPr lvl="0"/>
            <a:r>
              <a:rPr lang="en-US" dirty="0">
                <a:solidFill>
                  <a:schemeClr val="bg1"/>
                </a:solidFill>
              </a:rPr>
              <a:t>Legal Guardian</a:t>
            </a:r>
          </a:p>
          <a:p>
            <a:pPr lvl="0"/>
            <a:r>
              <a:rPr lang="en-US" dirty="0">
                <a:solidFill>
                  <a:schemeClr val="bg1"/>
                </a:solidFill>
              </a:rPr>
              <a:t>Community</a:t>
            </a:r>
          </a:p>
          <a:p>
            <a:pPr lvl="0"/>
            <a:endParaRPr lang="en-US" dirty="0">
              <a:solidFill>
                <a:schemeClr val="bg1"/>
              </a:solidFill>
            </a:endParaRPr>
          </a:p>
          <a:p>
            <a:pPr lvl="0"/>
            <a:endParaRPr lang="en-US" dirty="0">
              <a:solidFill>
                <a:schemeClr val="bg1"/>
              </a:solidFill>
            </a:endParaRPr>
          </a:p>
          <a:p>
            <a:pPr lvl="0"/>
            <a:endParaRPr lang="en-US" dirty="0">
              <a:solidFill>
                <a:schemeClr val="bg1"/>
              </a:solidFill>
            </a:endParaRPr>
          </a:p>
          <a:p>
            <a:pPr lvl="0"/>
            <a:r>
              <a:rPr lang="en-US" dirty="0">
                <a:solidFill>
                  <a:schemeClr val="bg1"/>
                </a:solidFill>
              </a:rPr>
              <a:t>25%</a:t>
            </a:r>
          </a:p>
          <a:p>
            <a:pPr lvl="0"/>
            <a:r>
              <a:rPr lang="en-US" dirty="0">
                <a:solidFill>
                  <a:schemeClr val="bg1"/>
                </a:solidFill>
              </a:rPr>
              <a:t>Student (Secondary)</a:t>
            </a:r>
          </a:p>
        </p:txBody>
      </p:sp>
      <p:cxnSp>
        <p:nvCxnSpPr>
          <p:cNvPr id="7" name="Straight Connector 6"/>
          <p:cNvCxnSpPr/>
          <p:nvPr/>
        </p:nvCxnSpPr>
        <p:spPr>
          <a:xfrm>
            <a:off x="4435997" y="3886200"/>
            <a:ext cx="204100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8"/>
          <a:stretch>
            <a:fillRect/>
          </a:stretch>
        </p:blipFill>
        <p:spPr>
          <a:xfrm>
            <a:off x="2636087" y="469809"/>
            <a:ext cx="6507913" cy="5979462"/>
          </a:xfrm>
          <a:prstGeom prst="rect">
            <a:avLst/>
          </a:prstGeom>
        </p:spPr>
      </p:pic>
      <p:sp>
        <p:nvSpPr>
          <p:cNvPr id="9" name="Oval Callout 8"/>
          <p:cNvSpPr/>
          <p:nvPr/>
        </p:nvSpPr>
        <p:spPr>
          <a:xfrm rot="16200000">
            <a:off x="2542364" y="4634710"/>
            <a:ext cx="981454" cy="1600201"/>
          </a:xfrm>
          <a:prstGeom prst="wedgeEllipseCallout">
            <a:avLst>
              <a:gd name="adj1" fmla="val 37722"/>
              <a:gd name="adj2" fmla="val 72335"/>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nchorCtr="1"/>
          <a:lstStyle/>
          <a:p>
            <a:pPr lvl="0" algn="ctr"/>
            <a:r>
              <a:rPr lang="en-US" sz="1400" b="1" dirty="0">
                <a:solidFill>
                  <a:schemeClr val="tx1"/>
                </a:solidFill>
              </a:rPr>
              <a:t>Not employed at the child’s school </a:t>
            </a:r>
          </a:p>
        </p:txBody>
      </p:sp>
      <p:sp>
        <p:nvSpPr>
          <p:cNvPr id="11" name="Rectangle 10">
            <a:extLst>
              <a:ext uri="{FF2B5EF4-FFF2-40B4-BE49-F238E27FC236}">
                <a16:creationId xmlns:a16="http://schemas.microsoft.com/office/drawing/2014/main" id="{257F2541-9AAC-4B78-B424-1DBF88FDCF7F}"/>
              </a:ext>
            </a:extLst>
          </p:cNvPr>
          <p:cNvSpPr/>
          <p:nvPr/>
        </p:nvSpPr>
        <p:spPr>
          <a:xfrm>
            <a:off x="228600" y="6067645"/>
            <a:ext cx="8686800" cy="1077218"/>
          </a:xfrm>
          <a:prstGeom prst="rect">
            <a:avLst/>
          </a:prstGeom>
        </p:spPr>
        <p:txBody>
          <a:bodyPr wrap="square">
            <a:spAutoFit/>
          </a:bodyPr>
          <a:lstStyle/>
          <a:p>
            <a:pPr marL="176212"/>
            <a:r>
              <a:rPr lang="en-US" sz="1600" b="1" dirty="0">
                <a:solidFill>
                  <a:schemeClr val="accent6">
                    <a:lumMod val="50000"/>
                  </a:schemeClr>
                </a:solidFill>
              </a:rPr>
              <a:t>*All members must be elected by their peers, except the principal or his/her designee, who is the only automatic member. </a:t>
            </a:r>
          </a:p>
          <a:p>
            <a:pPr marL="176212"/>
            <a:r>
              <a:rPr lang="en-US" sz="1600" b="1" i="1" dirty="0">
                <a:solidFill>
                  <a:schemeClr val="accent6">
                    <a:lumMod val="50000"/>
                  </a:schemeClr>
                </a:solidFill>
              </a:rPr>
              <a:t>*Please note if the principal appoints a designee, he/she serves the entire school year.</a:t>
            </a:r>
          </a:p>
          <a:p>
            <a:pPr marL="461962" indent="-285750">
              <a:buFont typeface="Arial" panose="020B0604020202020204" pitchFamily="34" charset="0"/>
              <a:buChar char="•"/>
            </a:pPr>
            <a:endParaRPr lang="en-US" sz="1600" b="1" dirty="0">
              <a:solidFill>
                <a:schemeClr val="accent6">
                  <a:lumMod val="50000"/>
                </a:schemeClr>
              </a:solidFill>
            </a:endParaRPr>
          </a:p>
        </p:txBody>
      </p:sp>
      <p:sp>
        <p:nvSpPr>
          <p:cNvPr id="12" name="TextBox 11">
            <a:extLst>
              <a:ext uri="{FF2B5EF4-FFF2-40B4-BE49-F238E27FC236}">
                <a16:creationId xmlns:a16="http://schemas.microsoft.com/office/drawing/2014/main" id="{2C007F59-C3ED-4283-B66F-51A7D583BA2D}"/>
              </a:ext>
            </a:extLst>
          </p:cNvPr>
          <p:cNvSpPr txBox="1"/>
          <p:nvPr/>
        </p:nvSpPr>
        <p:spPr>
          <a:xfrm flipH="1">
            <a:off x="4905411" y="1180862"/>
            <a:ext cx="2416961" cy="338554"/>
          </a:xfrm>
          <a:prstGeom prst="rect">
            <a:avLst/>
          </a:prstGeom>
          <a:noFill/>
        </p:spPr>
        <p:txBody>
          <a:bodyPr wrap="square" rtlCol="0">
            <a:spAutoFit/>
          </a:bodyPr>
          <a:lstStyle/>
          <a:p>
            <a:pPr algn="ctr"/>
            <a:r>
              <a:rPr lang="en-US" sz="1600" b="1" dirty="0"/>
              <a:t>SAMPLE</a:t>
            </a:r>
            <a:endParaRPr lang="en-US" sz="1600" b="1" u="sng" dirty="0"/>
          </a:p>
        </p:txBody>
      </p:sp>
      <p:sp>
        <p:nvSpPr>
          <p:cNvPr id="13" name="TextBox 12"/>
          <p:cNvSpPr txBox="1"/>
          <p:nvPr/>
        </p:nvSpPr>
        <p:spPr>
          <a:xfrm>
            <a:off x="6972663" y="1880041"/>
            <a:ext cx="1340309" cy="369332"/>
          </a:xfrm>
          <a:prstGeom prst="rect">
            <a:avLst/>
          </a:prstGeom>
          <a:noFill/>
        </p:spPr>
        <p:txBody>
          <a:bodyPr wrap="square" rtlCol="0">
            <a:spAutoFit/>
          </a:bodyPr>
          <a:lstStyle/>
          <a:p>
            <a:r>
              <a:rPr lang="en-US" b="1" dirty="0"/>
              <a:t>or designee</a:t>
            </a:r>
          </a:p>
        </p:txBody>
      </p:sp>
    </p:spTree>
    <p:extLst>
      <p:ext uri="{BB962C8B-B14F-4D97-AF65-F5344CB8AC3E}">
        <p14:creationId xmlns:p14="http://schemas.microsoft.com/office/powerpoint/2010/main" val="1468689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48" y="284857"/>
            <a:ext cx="8686800" cy="827663"/>
          </a:xfrm>
          <a:solidFill>
            <a:schemeClr val="accent3">
              <a:lumMod val="50000"/>
            </a:schemeClr>
          </a:solidFill>
          <a:ln w="28575">
            <a:solidFill>
              <a:schemeClr val="bg1"/>
            </a:solidFill>
          </a:ln>
        </p:spPr>
        <p:txBody>
          <a:bodyPr>
            <a:normAutofit/>
          </a:bodyPr>
          <a:lstStyle/>
          <a:p>
            <a:pPr algn="ctr"/>
            <a:r>
              <a:rPr lang="en-US" sz="3200" b="1" dirty="0">
                <a:solidFill>
                  <a:srgbClr val="FFFFFF"/>
                </a:solidFill>
                <a:latin typeface="Calibri" panose="020F0502020204030204" pitchFamily="34" charset="0"/>
                <a:ea typeface="Times New Roman"/>
                <a:cs typeface="Calibri" panose="020F0502020204030204" pitchFamily="34" charset="0"/>
              </a:rPr>
              <a:t> SSC ALTERNATES --OPTIONAL</a:t>
            </a:r>
          </a:p>
        </p:txBody>
      </p:sp>
      <p:sp>
        <p:nvSpPr>
          <p:cNvPr id="4" name="TextBox 3"/>
          <p:cNvSpPr txBox="1"/>
          <p:nvPr/>
        </p:nvSpPr>
        <p:spPr>
          <a:xfrm>
            <a:off x="152400" y="1143000"/>
            <a:ext cx="8556812" cy="4832092"/>
          </a:xfrm>
          <a:prstGeom prst="rect">
            <a:avLst/>
          </a:prstGeom>
          <a:noFill/>
        </p:spPr>
        <p:txBody>
          <a:bodyPr wrap="square" rtlCol="0">
            <a:spAutoFit/>
          </a:bodyPr>
          <a:lstStyle/>
          <a:p>
            <a:pPr>
              <a:buClr>
                <a:schemeClr val="accent3">
                  <a:lumMod val="50000"/>
                </a:schemeClr>
              </a:buClr>
            </a:pPr>
            <a:endParaRPr lang="en-US" sz="2000" dirty="0"/>
          </a:p>
          <a:p>
            <a:pPr marL="342900" indent="-342900">
              <a:lnSpc>
                <a:spcPct val="150000"/>
              </a:lnSpc>
              <a:buClr>
                <a:schemeClr val="accent3">
                  <a:lumMod val="50000"/>
                </a:schemeClr>
              </a:buClr>
              <a:buFont typeface="Arial" pitchFamily="34" charset="0"/>
              <a:buChar char="•"/>
            </a:pPr>
            <a:r>
              <a:rPr lang="en-US" sz="2000" dirty="0"/>
              <a:t>Election of alternates for the council is </a:t>
            </a:r>
            <a:r>
              <a:rPr lang="en-US" sz="2000" b="1" i="1" dirty="0"/>
              <a:t>optional</a:t>
            </a:r>
            <a:r>
              <a:rPr lang="en-US" sz="2000" dirty="0"/>
              <a:t>.</a:t>
            </a:r>
          </a:p>
          <a:p>
            <a:pPr marL="342900" indent="-342900">
              <a:lnSpc>
                <a:spcPct val="150000"/>
              </a:lnSpc>
              <a:buClr>
                <a:schemeClr val="accent3">
                  <a:lumMod val="50000"/>
                </a:schemeClr>
              </a:buClr>
              <a:buFont typeface="Arial" pitchFamily="34" charset="0"/>
              <a:buChar char="•"/>
            </a:pPr>
            <a:r>
              <a:rPr lang="en-US" sz="2000" dirty="0"/>
              <a:t>Alternates should be elected for all stakeholder groups e.g. teachers, parents, students, and other school personnel, except the principal or designee.</a:t>
            </a:r>
          </a:p>
          <a:p>
            <a:pPr marL="342900" indent="-342900">
              <a:lnSpc>
                <a:spcPct val="150000"/>
              </a:lnSpc>
              <a:buClr>
                <a:schemeClr val="accent3">
                  <a:lumMod val="50000"/>
                </a:schemeClr>
              </a:buClr>
              <a:buFont typeface="Arial" pitchFamily="34" charset="0"/>
              <a:buChar char="•"/>
            </a:pPr>
            <a:r>
              <a:rPr lang="en-US" sz="2000" dirty="0"/>
              <a:t>The  principal’s designee is not an alternate  but a member of the SSC.</a:t>
            </a:r>
          </a:p>
          <a:p>
            <a:pPr marL="342900" indent="-342900">
              <a:lnSpc>
                <a:spcPct val="150000"/>
              </a:lnSpc>
              <a:buClr>
                <a:schemeClr val="accent3">
                  <a:lumMod val="50000"/>
                </a:schemeClr>
              </a:buClr>
              <a:buFont typeface="Arial" pitchFamily="34" charset="0"/>
              <a:buChar char="•"/>
            </a:pPr>
            <a:r>
              <a:rPr lang="en-US" sz="2000" dirty="0"/>
              <a:t>Alternates are not members until seated to replace current members upon a termination or resignation of membership.</a:t>
            </a:r>
          </a:p>
          <a:p>
            <a:pPr marL="342900" indent="-342900">
              <a:lnSpc>
                <a:spcPct val="150000"/>
              </a:lnSpc>
              <a:buClr>
                <a:schemeClr val="accent3">
                  <a:lumMod val="50000"/>
                </a:schemeClr>
              </a:buClr>
              <a:buFont typeface="Arial" pitchFamily="34" charset="0"/>
              <a:buChar char="•"/>
            </a:pPr>
            <a:r>
              <a:rPr lang="en-US" sz="2000" dirty="0"/>
              <a:t>Alternates do not have voting privileges and are not counted for the establishment of quorum, </a:t>
            </a:r>
            <a:r>
              <a:rPr lang="en-US" sz="2000" b="1" u="sng" dirty="0"/>
              <a:t>until</a:t>
            </a:r>
            <a:r>
              <a:rPr lang="en-US" sz="2000" dirty="0"/>
              <a:t> seated to replace a member that can no longer serve. (Refer to Attachment B1)</a:t>
            </a:r>
          </a:p>
          <a:p>
            <a:endParaRPr lang="en-US" dirty="0"/>
          </a:p>
        </p:txBody>
      </p:sp>
    </p:spTree>
    <p:extLst>
      <p:ext uri="{BB962C8B-B14F-4D97-AF65-F5344CB8AC3E}">
        <p14:creationId xmlns:p14="http://schemas.microsoft.com/office/powerpoint/2010/main" val="3870951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3"/>
          <p:cNvSpPr>
            <a:spLocks noGrp="1"/>
          </p:cNvSpPr>
          <p:nvPr>
            <p:ph idx="1"/>
          </p:nvPr>
        </p:nvSpPr>
        <p:spPr>
          <a:xfrm>
            <a:off x="304800" y="1173540"/>
            <a:ext cx="4114800" cy="3324508"/>
          </a:xfrm>
          <a:solidFill>
            <a:schemeClr val="accent3">
              <a:lumMod val="20000"/>
              <a:lumOff val="80000"/>
            </a:schemeClr>
          </a:solidFill>
          <a:ln>
            <a:solidFill>
              <a:srgbClr val="0070C0"/>
            </a:solidFill>
          </a:ln>
        </p:spPr>
        <p:txBody>
          <a:bodyPr>
            <a:normAutofit fontScale="62500" lnSpcReduction="20000"/>
          </a:bodyPr>
          <a:lstStyle/>
          <a:p>
            <a:pPr marL="0" indent="0">
              <a:buNone/>
            </a:pPr>
            <a:r>
              <a:rPr lang="en-US" sz="2900" b="1" dirty="0"/>
              <a:t>CHAIRPERSON</a:t>
            </a:r>
            <a:endParaRPr lang="en-US" sz="2900" dirty="0"/>
          </a:p>
          <a:p>
            <a:pPr lvl="0"/>
            <a:r>
              <a:rPr lang="en-US" sz="2900" dirty="0"/>
              <a:t>Preside at all meetings.</a:t>
            </a:r>
          </a:p>
          <a:p>
            <a:pPr lvl="0"/>
            <a:r>
              <a:rPr lang="en-US" sz="2900" dirty="0"/>
              <a:t>Sign all letters, reports and other communications of the council.</a:t>
            </a:r>
          </a:p>
          <a:p>
            <a:pPr lvl="0"/>
            <a:r>
              <a:rPr lang="en-US" sz="2900" dirty="0"/>
              <a:t>Perform all duties relevant to the office of the Chairperson.</a:t>
            </a:r>
          </a:p>
          <a:p>
            <a:pPr lvl="0"/>
            <a:r>
              <a:rPr lang="en-US" sz="2900" dirty="0"/>
              <a:t>Participate in the planning of the meeting agendas.</a:t>
            </a:r>
          </a:p>
          <a:p>
            <a:pPr lvl="0"/>
            <a:r>
              <a:rPr lang="en-US" sz="2900" dirty="0"/>
              <a:t>Have other such duties as are prescribed by the council.</a:t>
            </a:r>
          </a:p>
          <a:p>
            <a:pPr marL="0" lvl="0" indent="0">
              <a:buNone/>
            </a:pPr>
            <a:endParaRPr lang="en-US" sz="1800" b="1" dirty="0"/>
          </a:p>
          <a:p>
            <a:pPr marL="0" lvl="0" indent="0">
              <a:buNone/>
            </a:pPr>
            <a:r>
              <a:rPr lang="en-US" sz="2500" b="1" i="1" dirty="0"/>
              <a:t>      </a:t>
            </a:r>
          </a:p>
          <a:p>
            <a:pPr marL="0" indent="0">
              <a:buNone/>
            </a:pPr>
            <a:endParaRPr lang="en-US" dirty="0"/>
          </a:p>
        </p:txBody>
      </p:sp>
      <p:sp>
        <p:nvSpPr>
          <p:cNvPr id="11" name="Title 1"/>
          <p:cNvSpPr txBox="1">
            <a:spLocks/>
          </p:cNvSpPr>
          <p:nvPr/>
        </p:nvSpPr>
        <p:spPr>
          <a:xfrm>
            <a:off x="304800" y="228600"/>
            <a:ext cx="8534400" cy="768192"/>
          </a:xfrm>
          <a:prstGeom prst="rect">
            <a:avLst/>
          </a:prstGeom>
          <a:solidFill>
            <a:schemeClr val="accent3">
              <a:lumMod val="50000"/>
            </a:schemeClr>
          </a:solidFill>
          <a:ln w="28575">
            <a:solidFill>
              <a:schemeClr val="bg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bg1"/>
                </a:solidFill>
                <a:latin typeface="+mn-lt"/>
              </a:rPr>
              <a:t>OFFICERS FOR SSC </a:t>
            </a:r>
          </a:p>
        </p:txBody>
      </p:sp>
      <p:sp>
        <p:nvSpPr>
          <p:cNvPr id="13" name="TextBox 12"/>
          <p:cNvSpPr txBox="1"/>
          <p:nvPr/>
        </p:nvSpPr>
        <p:spPr>
          <a:xfrm>
            <a:off x="4633282" y="1173540"/>
            <a:ext cx="4129718" cy="1569660"/>
          </a:xfrm>
          <a:prstGeom prst="rect">
            <a:avLst/>
          </a:prstGeom>
          <a:solidFill>
            <a:schemeClr val="accent1">
              <a:lumMod val="20000"/>
              <a:lumOff val="80000"/>
            </a:schemeClr>
          </a:solidFill>
          <a:ln>
            <a:solidFill>
              <a:srgbClr val="0070C0"/>
            </a:solidFill>
          </a:ln>
        </p:spPr>
        <p:txBody>
          <a:bodyPr wrap="square" rtlCol="0">
            <a:spAutoFit/>
          </a:bodyPr>
          <a:lstStyle/>
          <a:p>
            <a:r>
              <a:rPr lang="en-US" sz="1600" b="1" dirty="0"/>
              <a:t>VICE-CHAIRPERSON</a:t>
            </a:r>
            <a:endParaRPr lang="en-US" sz="1600" dirty="0"/>
          </a:p>
          <a:p>
            <a:pPr marL="285750" lvl="0" indent="-285750">
              <a:buFont typeface="Arial" pitchFamily="34" charset="0"/>
              <a:buChar char="•"/>
            </a:pPr>
            <a:r>
              <a:rPr lang="en-US" sz="1600" dirty="0"/>
              <a:t>Represent the Chairperson in assigned duties.</a:t>
            </a:r>
          </a:p>
          <a:p>
            <a:pPr marL="285750" lvl="0" indent="-285750">
              <a:buFont typeface="Arial" pitchFamily="34" charset="0"/>
              <a:buChar char="•"/>
            </a:pPr>
            <a:r>
              <a:rPr lang="en-US" sz="1600" dirty="0"/>
              <a:t>Substitute for the Chairperson in his or her absence.</a:t>
            </a:r>
          </a:p>
          <a:p>
            <a:pPr marL="285750" lvl="0" indent="-285750">
              <a:buFont typeface="Arial" pitchFamily="34" charset="0"/>
              <a:buChar char="•"/>
            </a:pPr>
            <a:r>
              <a:rPr lang="en-US" sz="1600" dirty="0"/>
              <a:t>Participate in the planning of the agenda.</a:t>
            </a:r>
          </a:p>
        </p:txBody>
      </p:sp>
      <p:sp>
        <p:nvSpPr>
          <p:cNvPr id="14" name="TextBox 13"/>
          <p:cNvSpPr txBox="1"/>
          <p:nvPr/>
        </p:nvSpPr>
        <p:spPr>
          <a:xfrm>
            <a:off x="4633282" y="2971800"/>
            <a:ext cx="4129718" cy="3539430"/>
          </a:xfrm>
          <a:prstGeom prst="rect">
            <a:avLst/>
          </a:prstGeom>
          <a:solidFill>
            <a:schemeClr val="accent2">
              <a:lumMod val="20000"/>
              <a:lumOff val="80000"/>
            </a:schemeClr>
          </a:solidFill>
          <a:ln>
            <a:solidFill>
              <a:srgbClr val="0070C0"/>
            </a:solidFill>
          </a:ln>
        </p:spPr>
        <p:txBody>
          <a:bodyPr wrap="square" rtlCol="0">
            <a:spAutoFit/>
          </a:bodyPr>
          <a:lstStyle/>
          <a:p>
            <a:r>
              <a:rPr lang="en-US" sz="1600" b="1" dirty="0"/>
              <a:t>SECRETARY</a:t>
            </a:r>
            <a:endParaRPr lang="en-US" sz="1600" dirty="0"/>
          </a:p>
          <a:p>
            <a:pPr marL="285750" lvl="0" indent="-285750">
              <a:buFont typeface="Arial" pitchFamily="34" charset="0"/>
              <a:buChar char="•"/>
            </a:pPr>
            <a:r>
              <a:rPr lang="en-US" sz="1600" dirty="0"/>
              <a:t>Conduct roll call to establish quorum.</a:t>
            </a:r>
          </a:p>
          <a:p>
            <a:pPr marL="285750" lvl="0" indent="-285750">
              <a:buFont typeface="Arial" pitchFamily="34" charset="0"/>
              <a:buChar char="•"/>
            </a:pPr>
            <a:r>
              <a:rPr lang="en-US" sz="1600" dirty="0"/>
              <a:t>Keep minutes of all regular and additional meetings of the council.</a:t>
            </a:r>
          </a:p>
          <a:p>
            <a:pPr marL="285750" lvl="0" indent="-285750">
              <a:buFont typeface="Arial" pitchFamily="34" charset="0"/>
              <a:buChar char="•"/>
            </a:pPr>
            <a:r>
              <a:rPr lang="en-US" sz="1600" dirty="0"/>
              <a:t>Provide the signed and dated original meeting minutes to the principal or designee.</a:t>
            </a:r>
          </a:p>
          <a:p>
            <a:pPr marL="285750" lvl="0" indent="-285750">
              <a:buFont typeface="Arial" pitchFamily="34" charset="0"/>
              <a:buChar char="•"/>
            </a:pPr>
            <a:r>
              <a:rPr lang="en-US" sz="1600" dirty="0"/>
              <a:t>Assist in keeping the records of the council.</a:t>
            </a:r>
          </a:p>
          <a:p>
            <a:pPr marL="285750" lvl="0" indent="-285750">
              <a:buFont typeface="Arial" pitchFamily="34" charset="0"/>
              <a:buChar char="•"/>
            </a:pPr>
            <a:r>
              <a:rPr lang="en-US" sz="1600" dirty="0"/>
              <a:t>Maintain a current roster of the council members.</a:t>
            </a:r>
          </a:p>
          <a:p>
            <a:pPr marL="285750" lvl="0" indent="-285750">
              <a:buFont typeface="Arial" pitchFamily="34" charset="0"/>
              <a:buChar char="•"/>
            </a:pPr>
            <a:r>
              <a:rPr lang="en-US" sz="1600" dirty="0"/>
              <a:t>Perform other such duties as are assigned by the Chairperson.</a:t>
            </a:r>
          </a:p>
          <a:p>
            <a:pPr marL="285750" lvl="0" indent="-285750">
              <a:buFont typeface="Arial" pitchFamily="34" charset="0"/>
              <a:buChar char="•"/>
            </a:pPr>
            <a:r>
              <a:rPr lang="en-US" sz="1600" dirty="0"/>
              <a:t>Participate in the planning of the agenda.</a:t>
            </a:r>
          </a:p>
          <a:p>
            <a:pPr lvl="0"/>
            <a:endParaRPr lang="en-US" sz="1600" dirty="0"/>
          </a:p>
        </p:txBody>
      </p:sp>
      <p:sp>
        <p:nvSpPr>
          <p:cNvPr id="15" name="TextBox 14"/>
          <p:cNvSpPr txBox="1"/>
          <p:nvPr/>
        </p:nvSpPr>
        <p:spPr>
          <a:xfrm>
            <a:off x="381000" y="4643497"/>
            <a:ext cx="4095137" cy="2062103"/>
          </a:xfrm>
          <a:prstGeom prst="rect">
            <a:avLst/>
          </a:prstGeom>
          <a:solidFill>
            <a:schemeClr val="accent4">
              <a:lumMod val="20000"/>
              <a:lumOff val="80000"/>
            </a:schemeClr>
          </a:solidFill>
          <a:ln>
            <a:solidFill>
              <a:srgbClr val="0070C0"/>
            </a:solidFill>
          </a:ln>
        </p:spPr>
        <p:txBody>
          <a:bodyPr wrap="square" rtlCol="0">
            <a:spAutoFit/>
          </a:bodyPr>
          <a:lstStyle/>
          <a:p>
            <a:r>
              <a:rPr lang="en-US" sz="1600" b="1" dirty="0"/>
              <a:t>PARLIAMENTARIAN</a:t>
            </a:r>
            <a:endParaRPr lang="en-US" sz="1600" dirty="0"/>
          </a:p>
          <a:p>
            <a:pPr marL="285750" lvl="0" indent="-285750">
              <a:buFont typeface="Arial" pitchFamily="34" charset="0"/>
              <a:buChar char="•"/>
            </a:pPr>
            <a:r>
              <a:rPr lang="en-US" sz="1600" dirty="0"/>
              <a:t>Assist the Chairperson in ensuring all rules and bylaws are followed.</a:t>
            </a:r>
          </a:p>
          <a:p>
            <a:pPr marL="285750" lvl="0" indent="-285750">
              <a:buFont typeface="Arial" pitchFamily="34" charset="0"/>
              <a:buChar char="•"/>
            </a:pPr>
            <a:r>
              <a:rPr lang="en-US" sz="1600" dirty="0"/>
              <a:t>Be knowledgeable about the California Open Meeting Law (Greene Act), District policies, bylaws of the council, and selected parliamentary procedures.</a:t>
            </a:r>
          </a:p>
          <a:p>
            <a:pPr marL="285750" lvl="0" indent="-285750">
              <a:buFont typeface="Arial" pitchFamily="34" charset="0"/>
              <a:buChar char="•"/>
            </a:pPr>
            <a:r>
              <a:rPr lang="en-US" sz="1600" dirty="0"/>
              <a:t>Participate in the planning of the agenda.</a:t>
            </a:r>
          </a:p>
        </p:txBody>
      </p:sp>
    </p:spTree>
    <p:extLst>
      <p:ext uri="{BB962C8B-B14F-4D97-AF65-F5344CB8AC3E}">
        <p14:creationId xmlns:p14="http://schemas.microsoft.com/office/powerpoint/2010/main" val="2426849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8A8E-3072-3049-8083-2FDA4BD22D38}"/>
              </a:ext>
            </a:extLst>
          </p:cNvPr>
          <p:cNvSpPr>
            <a:spLocks noGrp="1"/>
          </p:cNvSpPr>
          <p:nvPr>
            <p:ph type="title"/>
          </p:nvPr>
        </p:nvSpPr>
        <p:spPr/>
        <p:txBody>
          <a:bodyPr/>
          <a:lstStyle/>
          <a:p>
            <a:pPr algn="ctr"/>
            <a:r>
              <a:rPr lang="en-US" b="1" dirty="0"/>
              <a:t>SSC Verification Form</a:t>
            </a:r>
          </a:p>
        </p:txBody>
      </p:sp>
      <p:pic>
        <p:nvPicPr>
          <p:cNvPr id="5" name="Content Placeholder 4">
            <a:extLst>
              <a:ext uri="{FF2B5EF4-FFF2-40B4-BE49-F238E27FC236}">
                <a16:creationId xmlns:a16="http://schemas.microsoft.com/office/drawing/2014/main" id="{F211ADA6-269C-1B4C-82BC-788F56B991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787" y="1592506"/>
            <a:ext cx="8806105" cy="3970806"/>
          </a:xfrm>
          <a:ln w="19050">
            <a:solidFill>
              <a:schemeClr val="tx1"/>
            </a:solidFill>
          </a:ln>
        </p:spPr>
      </p:pic>
      <p:sp>
        <p:nvSpPr>
          <p:cNvPr id="3" name="TextBox 2">
            <a:extLst>
              <a:ext uri="{FF2B5EF4-FFF2-40B4-BE49-F238E27FC236}">
                <a16:creationId xmlns:a16="http://schemas.microsoft.com/office/drawing/2014/main" id="{103CD9A2-83AB-4763-ACD8-D1C10E9039B5}"/>
              </a:ext>
            </a:extLst>
          </p:cNvPr>
          <p:cNvSpPr txBox="1"/>
          <p:nvPr/>
        </p:nvSpPr>
        <p:spPr>
          <a:xfrm>
            <a:off x="711653" y="5834743"/>
            <a:ext cx="7720693" cy="646331"/>
          </a:xfrm>
          <a:prstGeom prst="rect">
            <a:avLst/>
          </a:prstGeom>
          <a:noFill/>
        </p:spPr>
        <p:txBody>
          <a:bodyPr wrap="square" rtlCol="0">
            <a:spAutoFit/>
          </a:bodyPr>
          <a:lstStyle/>
          <a:p>
            <a:pPr algn="ctr"/>
            <a:r>
              <a:rPr lang="en-US" b="1" i="1" dirty="0">
                <a:highlight>
                  <a:srgbClr val="FFFF00"/>
                </a:highlight>
              </a:rPr>
              <a:t>SSC Verifications and Documents due by September 25, 2020</a:t>
            </a:r>
          </a:p>
          <a:p>
            <a:pPr algn="ctr"/>
            <a:r>
              <a:rPr lang="en-US" b="1" i="1" dirty="0">
                <a:highlight>
                  <a:srgbClr val="FFFF00"/>
                </a:highlight>
              </a:rPr>
              <a:t> (All uploads except ballots)</a:t>
            </a:r>
          </a:p>
        </p:txBody>
      </p:sp>
    </p:spTree>
    <p:extLst>
      <p:ext uri="{BB962C8B-B14F-4D97-AF65-F5344CB8AC3E}">
        <p14:creationId xmlns:p14="http://schemas.microsoft.com/office/powerpoint/2010/main" val="3346557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blip>
          <a:srcRect/>
          <a:stretch>
            <a:fillRect t="-2000" b="-2000"/>
          </a:stretch>
        </a:blipFill>
        <a:effectLst/>
      </p:bgPr>
    </p:bg>
    <p:spTree>
      <p:nvGrpSpPr>
        <p:cNvPr id="1" name=""/>
        <p:cNvGrpSpPr/>
        <p:nvPr/>
      </p:nvGrpSpPr>
      <p:grpSpPr>
        <a:xfrm>
          <a:off x="0" y="0"/>
          <a:ext cx="0" cy="0"/>
          <a:chOff x="0" y="0"/>
          <a:chExt cx="0" cy="0"/>
        </a:xfrm>
      </p:grpSpPr>
      <p:grpSp>
        <p:nvGrpSpPr>
          <p:cNvPr id="6" name="Group 5"/>
          <p:cNvGrpSpPr>
            <a:grpSpLocks/>
          </p:cNvGrpSpPr>
          <p:nvPr/>
        </p:nvGrpSpPr>
        <p:grpSpPr bwMode="auto">
          <a:xfrm>
            <a:off x="5852896" y="-6474"/>
            <a:ext cx="3291104" cy="6840108"/>
            <a:chOff x="7344" y="0"/>
            <a:chExt cx="5001" cy="15848"/>
          </a:xfrm>
        </p:grpSpPr>
        <p:grpSp>
          <p:nvGrpSpPr>
            <p:cNvPr id="7" name="Group 6"/>
            <p:cNvGrpSpPr>
              <a:grpSpLocks/>
            </p:cNvGrpSpPr>
            <p:nvPr/>
          </p:nvGrpSpPr>
          <p:grpSpPr bwMode="auto">
            <a:xfrm>
              <a:off x="7344" y="8"/>
              <a:ext cx="5001" cy="15840"/>
              <a:chOff x="7560" y="8"/>
              <a:chExt cx="4801" cy="15840"/>
            </a:xfrm>
          </p:grpSpPr>
          <p:sp>
            <p:nvSpPr>
              <p:cNvPr id="10" name="Rectangle 9"/>
              <p:cNvSpPr>
                <a:spLocks noChangeArrowheads="1"/>
              </p:cNvSpPr>
              <p:nvPr/>
            </p:nvSpPr>
            <p:spPr bwMode="auto">
              <a:xfrm>
                <a:off x="7856" y="8"/>
                <a:ext cx="4505" cy="15840"/>
              </a:xfrm>
              <a:prstGeom prst="rect">
                <a:avLst/>
              </a:prstGeom>
              <a:solidFill>
                <a:schemeClr val="accent3"/>
              </a:solidFill>
              <a:extLst>
                <a:ext uri="{91240B29-F687-4F45-9708-019B960494DF}">
                  <a14:hiddenLine xmlns:a14="http://schemas.microsoft.com/office/drawing/2010/main" w="9525">
                    <a:solidFill>
                      <a:srgbClr val="D8D8D8"/>
                    </a:solidFill>
                    <a:miter lim="800000"/>
                    <a:headEnd/>
                    <a:tailEnd/>
                  </a14:hiddenLine>
                </a:ext>
              </a:extLst>
            </p:spPr>
            <p:txBody>
              <a:bodyPr rot="0" vert="horz" wrap="square" lIns="91440" tIns="45720" rIns="91440" bIns="45720" anchor="t" anchorCtr="0" upright="1">
                <a:noAutofit/>
              </a:bodyPr>
              <a:lstStyle/>
              <a:p>
                <a:endParaRPr lang="en-US" dirty="0"/>
              </a:p>
            </p:txBody>
          </p:sp>
          <p:sp>
            <p:nvSpPr>
              <p:cNvPr id="11" name="Rectangle 10" descr="Light vertical"/>
              <p:cNvSpPr>
                <a:spLocks noChangeArrowheads="1"/>
              </p:cNvSpPr>
              <p:nvPr/>
            </p:nvSpPr>
            <p:spPr bwMode="auto">
              <a:xfrm>
                <a:off x="7560" y="8"/>
                <a:ext cx="195" cy="15825"/>
              </a:xfrm>
              <a:prstGeom prst="rect">
                <a:avLst/>
              </a:prstGeom>
              <a:pattFill prst="ltVert">
                <a:fgClr>
                  <a:schemeClr val="accent3">
                    <a:alpha val="80000"/>
                  </a:schemeClr>
                </a:fgClr>
                <a:bgClr>
                  <a:schemeClr val="bg1">
                    <a:alpha val="80000"/>
                  </a:schemeClr>
                </a:bgClr>
              </a:pattFill>
              <a:extLs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D8D8D8"/>
                      </a:outerShdw>
                    </a:effectLst>
                  </a14:hiddenEffects>
                </a:ext>
              </a:extLst>
            </p:spPr>
            <p:txBody>
              <a:bodyPr rot="0" vert="horz" wrap="square" lIns="91440" tIns="45720" rIns="91440" bIns="45720" anchor="ctr" anchorCtr="0" upright="1">
                <a:noAutofit/>
              </a:bodyPr>
              <a:lstStyle/>
              <a:p>
                <a:endParaRPr lang="en-US" dirty="0"/>
              </a:p>
            </p:txBody>
          </p:sp>
        </p:grpSp>
        <p:sp>
          <p:nvSpPr>
            <p:cNvPr id="8" name="Rectangle 7"/>
            <p:cNvSpPr>
              <a:spLocks noChangeArrowheads="1"/>
            </p:cNvSpPr>
            <p:nvPr/>
          </p:nvSpPr>
          <p:spPr bwMode="auto">
            <a:xfrm>
              <a:off x="7344" y="0"/>
              <a:ext cx="4896" cy="3958"/>
            </a:xfrm>
            <a:prstGeom prst="rect">
              <a:avLst/>
            </a:prstGeom>
            <a:noFill/>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D8D8D8"/>
                    </a:outerShdw>
                  </a:effectLst>
                </a14:hiddenEffects>
              </a:ext>
            </a:extLst>
          </p:spPr>
          <p:txBody>
            <a:bodyPr rot="0" vert="horz" wrap="square" lIns="365760" tIns="182880" rIns="182880" bIns="182880" anchor="b" anchorCtr="0" upright="1">
              <a:noAutofit/>
            </a:bodyPr>
            <a:lstStyle/>
            <a:p>
              <a:pPr marL="0" marR="0">
                <a:spcBef>
                  <a:spcPts val="0"/>
                </a:spcBef>
                <a:spcAft>
                  <a:spcPts val="0"/>
                </a:spcAft>
              </a:pPr>
              <a:r>
                <a:rPr lang="en-US" sz="4800" b="1" dirty="0">
                  <a:solidFill>
                    <a:srgbClr val="FFFFFF"/>
                  </a:solidFill>
                  <a:effectLst/>
                  <a:latin typeface="Cambria"/>
                  <a:ea typeface="Times New Roman"/>
                  <a:cs typeface="Times New Roman"/>
                </a:rPr>
                <a:t>     </a:t>
              </a:r>
              <a:endParaRPr lang="en-US" sz="1100" dirty="0">
                <a:effectLst/>
                <a:latin typeface="Calibri"/>
                <a:ea typeface="Times New Roman"/>
                <a:cs typeface="Times New Roman"/>
              </a:endParaRPr>
            </a:p>
          </p:txBody>
        </p:sp>
      </p:grpSp>
      <p:sp>
        <p:nvSpPr>
          <p:cNvPr id="12" name="Rectangle 11"/>
          <p:cNvSpPr>
            <a:spLocks noChangeArrowheads="1"/>
          </p:cNvSpPr>
          <p:nvPr/>
        </p:nvSpPr>
        <p:spPr bwMode="auto">
          <a:xfrm>
            <a:off x="54306" y="2135273"/>
            <a:ext cx="5776696" cy="1569660"/>
          </a:xfrm>
          <a:prstGeom prst="rect">
            <a:avLst/>
          </a:prstGeom>
          <a:solidFill>
            <a:schemeClr val="accent3">
              <a:lumMod val="50000"/>
            </a:schemeClr>
          </a:solidFill>
          <a:ln w="12700">
            <a:solidFill>
              <a:schemeClr val="bg1"/>
            </a:solidFill>
            <a:miter lim="800000"/>
            <a:headEnd/>
            <a:tailEnd/>
          </a:ln>
        </p:spPr>
        <p:txBody>
          <a:bodyPr rot="0" vert="horz" wrap="square" lIns="182880" tIns="45720" rIns="182880" bIns="45720" anchor="ctr" anchorCtr="0" upright="1">
            <a:spAutoFit/>
          </a:bodyPr>
          <a:lstStyle/>
          <a:p>
            <a:pPr marL="0" marR="0" algn="ctr">
              <a:spcBef>
                <a:spcPts val="0"/>
              </a:spcBef>
              <a:spcAft>
                <a:spcPts val="0"/>
              </a:spcAft>
            </a:pPr>
            <a:r>
              <a:rPr lang="en-US" sz="3200" b="1" dirty="0">
                <a:solidFill>
                  <a:srgbClr val="FFFFFF"/>
                </a:solidFill>
                <a:effectLst/>
                <a:latin typeface="Calibri" panose="020F0502020204030204" pitchFamily="34" charset="0"/>
                <a:ea typeface="Times New Roman"/>
                <a:cs typeface="Calibri" panose="020F0502020204030204" pitchFamily="34" charset="0"/>
              </a:rPr>
              <a:t>ORIENTATION  </a:t>
            </a:r>
            <a:r>
              <a:rPr lang="en-US" sz="3200" b="1" dirty="0">
                <a:solidFill>
                  <a:srgbClr val="FFFFFF"/>
                </a:solidFill>
                <a:latin typeface="Calibri" panose="020F0502020204030204" pitchFamily="34" charset="0"/>
                <a:ea typeface="Times New Roman"/>
                <a:cs typeface="Calibri" panose="020F0502020204030204" pitchFamily="34" charset="0"/>
              </a:rPr>
              <a:t>FOR THE ENGLISH LEARNER ADVISORY COMMITTEE (ELAC)</a:t>
            </a:r>
          </a:p>
        </p:txBody>
      </p:sp>
      <p:pic>
        <p:nvPicPr>
          <p:cNvPr id="2059" name="Object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311" y="2048012"/>
            <a:ext cx="1685925" cy="1406525"/>
          </a:xfrm>
          <a:prstGeom prst="rect">
            <a:avLst/>
          </a:prstGeom>
          <a:noFill/>
          <a:extLst>
            <a:ext uri="{909E8E84-426E-40DD-AFC4-6F175D3DCCD1}">
              <a14:hiddenFill xmlns:a14="http://schemas.microsoft.com/office/drawing/2010/main">
                <a:solidFill>
                  <a:srgbClr val="BBE0E3"/>
                </a:solidFill>
              </a14:hiddenFill>
            </a:ext>
          </a:extLst>
        </p:spPr>
      </p:pic>
      <p:sp>
        <p:nvSpPr>
          <p:cNvPr id="14" name="Rectangle 18"/>
          <p:cNvSpPr>
            <a:spLocks noChangeArrowheads="1"/>
          </p:cNvSpPr>
          <p:nvPr/>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b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cxnSp>
        <p:nvCxnSpPr>
          <p:cNvPr id="3" name="Straight Connector 2"/>
          <p:cNvCxnSpPr/>
          <p:nvPr/>
        </p:nvCxnSpPr>
        <p:spPr>
          <a:xfrm>
            <a:off x="261301" y="3662082"/>
            <a:ext cx="4749108"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61301" y="4572000"/>
            <a:ext cx="4742853"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 Box 2"/>
          <p:cNvSpPr txBox="1">
            <a:spLocks noChangeArrowheads="1"/>
          </p:cNvSpPr>
          <p:nvPr/>
        </p:nvSpPr>
        <p:spPr bwMode="auto">
          <a:xfrm>
            <a:off x="1691844" y="1288415"/>
            <a:ext cx="2651555" cy="759597"/>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1200" dirty="0">
                <a:solidFill>
                  <a:srgbClr val="7030A0"/>
                </a:solidFill>
                <a:effectLst/>
                <a:latin typeface="Calibri"/>
                <a:ea typeface="Calibri"/>
                <a:cs typeface="Times New Roman"/>
              </a:rPr>
              <a:t>Schools and families  </a:t>
            </a:r>
            <a:r>
              <a:rPr lang="en-US" sz="1200" dirty="0">
                <a:effectLst/>
                <a:latin typeface="Calibri"/>
                <a:ea typeface="Calibri"/>
                <a:cs typeface="Times New Roman"/>
              </a:rPr>
              <a:t>working together to ensure </a:t>
            </a:r>
            <a:r>
              <a:rPr lang="en-US" sz="1200" dirty="0">
                <a:latin typeface="Calibri"/>
                <a:ea typeface="Calibri"/>
                <a:cs typeface="Times New Roman"/>
              </a:rPr>
              <a:t> </a:t>
            </a:r>
            <a:r>
              <a:rPr lang="en-US" sz="1200" dirty="0">
                <a:solidFill>
                  <a:srgbClr val="E36C0A"/>
                </a:solidFill>
                <a:effectLst/>
                <a:latin typeface="Calibri"/>
                <a:ea typeface="Calibri"/>
                <a:cs typeface="Times New Roman"/>
              </a:rPr>
              <a:t>student success</a:t>
            </a:r>
            <a:endParaRPr lang="en-US" sz="1200" dirty="0">
              <a:effectLst/>
              <a:latin typeface="Calibri"/>
              <a:ea typeface="Calibri"/>
              <a:cs typeface="Times New Roman"/>
            </a:endParaRPr>
          </a:p>
        </p:txBody>
      </p:sp>
      <p:pic>
        <p:nvPicPr>
          <p:cNvPr id="17" name="Picture 16"/>
          <p:cNvPicPr/>
          <p:nvPr/>
        </p:nvPicPr>
        <p:blipFill>
          <a:blip r:embed="rId5">
            <a:extLst>
              <a:ext uri="{28A0092B-C50C-407E-A947-70E740481C1C}">
                <a14:useLocalDpi xmlns:a14="http://schemas.microsoft.com/office/drawing/2010/main" val="0"/>
              </a:ext>
            </a:extLst>
          </a:blip>
          <a:srcRect/>
          <a:stretch/>
        </p:blipFill>
        <p:spPr bwMode="auto">
          <a:xfrm>
            <a:off x="1567679" y="250444"/>
            <a:ext cx="2621963" cy="883771"/>
          </a:xfrm>
          <a:prstGeom prst="rect">
            <a:avLst/>
          </a:prstGeom>
          <a:noFill/>
          <a:ln>
            <a:noFill/>
          </a:ln>
          <a:effectLst/>
        </p:spPr>
      </p:pic>
    </p:spTree>
    <p:extLst>
      <p:ext uri="{BB962C8B-B14F-4D97-AF65-F5344CB8AC3E}">
        <p14:creationId xmlns:p14="http://schemas.microsoft.com/office/powerpoint/2010/main" val="4056119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blip>
          <a:srcRect/>
          <a:stretch>
            <a:fillRect t="-2000" b="-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0" indent="0">
              <a:buNone/>
            </a:pPr>
            <a:r>
              <a:rPr lang="en-US" dirty="0">
                <a:latin typeface="+mj-lt"/>
              </a:rPr>
              <a:t>In accordance with the California Education Code, section 52176(b), all schools with twenty-one or more English learner (EL) students, not including Reclassified Fluent English Proficient (RFEP) students, are required to establish an English Learner Advisory Committee (ELAC). </a:t>
            </a:r>
          </a:p>
          <a:p>
            <a:pPr marL="0" indent="0">
              <a:buNone/>
            </a:pPr>
            <a:r>
              <a:rPr lang="en-US" dirty="0">
                <a:latin typeface="+mj-lt"/>
              </a:rPr>
              <a:t> </a:t>
            </a:r>
          </a:p>
          <a:p>
            <a:pPr marL="0" indent="0">
              <a:buNone/>
            </a:pPr>
            <a:r>
              <a:rPr lang="en-US" dirty="0">
                <a:latin typeface="+mj-lt"/>
              </a:rPr>
              <a:t>Schools are required to form the ELAC at any time during the school year when the number of identified EL students reaches 21 or more. All parents with students attending the school in which the ELAC is established are eligible and should be encouraged to participate in the ELAC. </a:t>
            </a:r>
          </a:p>
          <a:p>
            <a:pPr marL="0" indent="0">
              <a:buNone/>
            </a:pPr>
            <a:r>
              <a:rPr lang="en-US" dirty="0">
                <a:latin typeface="+mj-lt"/>
              </a:rPr>
              <a:t> </a:t>
            </a:r>
          </a:p>
          <a:p>
            <a:pPr marL="0" indent="0">
              <a:buNone/>
            </a:pPr>
            <a:r>
              <a:rPr lang="en-US" dirty="0">
                <a:latin typeface="+mj-lt"/>
              </a:rPr>
              <a:t>The principal must ensure that ELAC members receive appropriate training.</a:t>
            </a:r>
          </a:p>
          <a:p>
            <a:endParaRPr lang="en-US" dirty="0"/>
          </a:p>
        </p:txBody>
      </p:sp>
      <p:sp>
        <p:nvSpPr>
          <p:cNvPr id="5" name="Title 1"/>
          <p:cNvSpPr>
            <a:spLocks noGrp="1"/>
          </p:cNvSpPr>
          <p:nvPr>
            <p:ph type="title"/>
          </p:nvPr>
        </p:nvSpPr>
        <p:spPr>
          <a:solidFill>
            <a:schemeClr val="accent3">
              <a:lumMod val="50000"/>
            </a:schemeClr>
          </a:solidFill>
          <a:ln w="28575">
            <a:solidFill>
              <a:schemeClr val="bg1"/>
            </a:solidFill>
          </a:ln>
        </p:spPr>
        <p:txBody>
          <a:bodyPr>
            <a:noAutofit/>
          </a:bodyPr>
          <a:lstStyle/>
          <a:p>
            <a:pPr algn="ctr"/>
            <a:r>
              <a:rPr lang="en-US" sz="3200" b="1" dirty="0">
                <a:solidFill>
                  <a:srgbClr val="FFFFFF"/>
                </a:solidFill>
                <a:latin typeface="Calibri" panose="020F0502020204030204" pitchFamily="34" charset="0"/>
                <a:ea typeface="Times New Roman"/>
                <a:cs typeface="Calibri" panose="020F0502020204030204" pitchFamily="34" charset="0"/>
              </a:rPr>
              <a:t>ENGLISH LEARNER ADVISORY COMMITTEE (ELAC)</a:t>
            </a:r>
          </a:p>
        </p:txBody>
      </p:sp>
    </p:spTree>
    <p:extLst>
      <p:ext uri="{BB962C8B-B14F-4D97-AF65-F5344CB8AC3E}">
        <p14:creationId xmlns:p14="http://schemas.microsoft.com/office/powerpoint/2010/main" val="170948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blip>
          <a:srcRect/>
          <a:stretch>
            <a:fillRect t="-2000" b="-2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04800" y="274638"/>
            <a:ext cx="8534400" cy="868362"/>
          </a:xfrm>
          <a:solidFill>
            <a:schemeClr val="accent3">
              <a:lumMod val="50000"/>
            </a:schemeClr>
          </a:solidFill>
          <a:ln w="28575">
            <a:solidFill>
              <a:schemeClr val="bg1"/>
            </a:solidFill>
          </a:ln>
        </p:spPr>
        <p:txBody>
          <a:bodyPr>
            <a:noAutofit/>
          </a:bodyPr>
          <a:lstStyle/>
          <a:p>
            <a:pPr algn="ctr"/>
            <a:r>
              <a:rPr lang="en-US" sz="3200" b="1" dirty="0">
                <a:solidFill>
                  <a:srgbClr val="FFFFFF"/>
                </a:solidFill>
                <a:latin typeface="Calibri" panose="020F0502020204030204" pitchFamily="34" charset="0"/>
                <a:ea typeface="Times New Roman"/>
                <a:cs typeface="Calibri" panose="020F0502020204030204" pitchFamily="34" charset="0"/>
              </a:rPr>
              <a:t>ELAC FUNCTIONS AND RESPONSIBILITIES</a:t>
            </a:r>
          </a:p>
        </p:txBody>
      </p:sp>
      <p:sp>
        <p:nvSpPr>
          <p:cNvPr id="5" name="Content Placeholder 4"/>
          <p:cNvSpPr>
            <a:spLocks noGrp="1"/>
          </p:cNvSpPr>
          <p:nvPr>
            <p:ph idx="1"/>
          </p:nvPr>
        </p:nvSpPr>
        <p:spPr>
          <a:xfrm>
            <a:off x="457200" y="1342618"/>
            <a:ext cx="8229600" cy="4591513"/>
          </a:xfrm>
          <a:prstGeom prst="rect">
            <a:avLst/>
          </a:prstGeom>
        </p:spPr>
        <p:txBody>
          <a:bodyPr wrap="square">
            <a:spAutoFit/>
          </a:bodyPr>
          <a:lstStyle/>
          <a:p>
            <a:pPr>
              <a:spcAft>
                <a:spcPts val="400"/>
              </a:spcAft>
              <a:buFont typeface="Wingdings" panose="05000000000000000000" pitchFamily="2" charset="2"/>
              <a:buChar char="Ø"/>
            </a:pPr>
            <a:r>
              <a:rPr lang="en-US" sz="2100" dirty="0"/>
              <a:t>Provide written recommendations to the SSC regarding programs and services for EL students (see Attachment G). Recommendations should be based on student performance and parental involvement data.</a:t>
            </a:r>
          </a:p>
          <a:p>
            <a:pPr>
              <a:spcAft>
                <a:spcPts val="400"/>
              </a:spcAft>
              <a:buFont typeface="Wingdings" panose="05000000000000000000" pitchFamily="2" charset="2"/>
              <a:buChar char="Ø"/>
            </a:pPr>
            <a:r>
              <a:rPr lang="en-US" sz="2100" dirty="0"/>
              <a:t>Advise on the development of the SPSA in relation to the English Learner Master Plan. </a:t>
            </a:r>
          </a:p>
          <a:p>
            <a:pPr>
              <a:spcAft>
                <a:spcPts val="400"/>
              </a:spcAft>
              <a:buFont typeface="Wingdings" panose="05000000000000000000" pitchFamily="2" charset="2"/>
              <a:buChar char="Ø"/>
            </a:pPr>
            <a:r>
              <a:rPr lang="en-US" sz="2100" dirty="0"/>
              <a:t>Advise on efforts to inform parents about the importance of regular school attendance, review the school’s student attendance data and the District’s student attendance policy.</a:t>
            </a:r>
          </a:p>
          <a:p>
            <a:pPr>
              <a:spcAft>
                <a:spcPts val="400"/>
              </a:spcAft>
              <a:buFont typeface="Wingdings" panose="05000000000000000000" pitchFamily="2" charset="2"/>
              <a:buChar char="Ø"/>
            </a:pPr>
            <a:r>
              <a:rPr lang="en-US" sz="2100" dirty="0"/>
              <a:t>Include on the meeting agendas information related to the District’s Master Plan for English Learners and Standard English Learners.</a:t>
            </a:r>
          </a:p>
          <a:p>
            <a:pPr>
              <a:spcAft>
                <a:spcPts val="400"/>
              </a:spcAft>
              <a:buFont typeface="Wingdings" panose="05000000000000000000" pitchFamily="2" charset="2"/>
              <a:buChar char="Ø"/>
            </a:pPr>
            <a:r>
              <a:rPr lang="en-US" sz="2100" dirty="0"/>
              <a:t>Use the Comprehensive School Needs Assessment to identify and address the linguistic and academic needs of EL students and to develop training and support for parents.</a:t>
            </a:r>
          </a:p>
        </p:txBody>
      </p:sp>
    </p:spTree>
    <p:extLst>
      <p:ext uri="{BB962C8B-B14F-4D97-AF65-F5344CB8AC3E}">
        <p14:creationId xmlns:p14="http://schemas.microsoft.com/office/powerpoint/2010/main" val="2227856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blip>
          <a:srcRect/>
          <a:stretch>
            <a:fillRect t="-2000" b="-2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04800" y="274638"/>
            <a:ext cx="8534400" cy="868362"/>
          </a:xfrm>
          <a:solidFill>
            <a:schemeClr val="accent3">
              <a:lumMod val="50000"/>
            </a:schemeClr>
          </a:solidFill>
          <a:ln w="28575">
            <a:solidFill>
              <a:schemeClr val="bg1"/>
            </a:solidFill>
          </a:ln>
        </p:spPr>
        <p:txBody>
          <a:bodyPr>
            <a:noAutofit/>
          </a:bodyPr>
          <a:lstStyle/>
          <a:p>
            <a:pPr algn="ctr"/>
            <a:r>
              <a:rPr lang="en-US" sz="3200" b="1" dirty="0">
                <a:solidFill>
                  <a:srgbClr val="FFFFFF"/>
                </a:solidFill>
                <a:latin typeface="Calibri" panose="020F0502020204030204" pitchFamily="34" charset="0"/>
                <a:ea typeface="Times New Roman"/>
                <a:cs typeface="Calibri" panose="020F0502020204030204" pitchFamily="34" charset="0"/>
              </a:rPr>
              <a:t>ELAC FUNCTIONS AND RESPONSIBILITIES (cont.)</a:t>
            </a:r>
          </a:p>
        </p:txBody>
      </p:sp>
      <p:sp>
        <p:nvSpPr>
          <p:cNvPr id="5" name="Content Placeholder 4"/>
          <p:cNvSpPr>
            <a:spLocks noGrp="1"/>
          </p:cNvSpPr>
          <p:nvPr>
            <p:ph idx="1"/>
          </p:nvPr>
        </p:nvSpPr>
        <p:spPr>
          <a:xfrm>
            <a:off x="457200" y="1342618"/>
            <a:ext cx="8229600" cy="4107791"/>
          </a:xfrm>
          <a:prstGeom prst="rect">
            <a:avLst/>
          </a:prstGeom>
        </p:spPr>
        <p:txBody>
          <a:bodyPr wrap="square">
            <a:spAutoFit/>
          </a:bodyPr>
          <a:lstStyle/>
          <a:p>
            <a:pPr>
              <a:spcAft>
                <a:spcPts val="400"/>
              </a:spcAft>
              <a:buFont typeface="Wingdings" panose="05000000000000000000" pitchFamily="2" charset="2"/>
              <a:buChar char="Ø"/>
            </a:pPr>
            <a:r>
              <a:rPr lang="en-US" sz="2200" dirty="0"/>
              <a:t>Convene six times per year at a time that is agreeable to members. These six meetings do not include a mandatory orientation and election.</a:t>
            </a:r>
          </a:p>
          <a:p>
            <a:pPr>
              <a:spcAft>
                <a:spcPts val="400"/>
              </a:spcAft>
              <a:buFont typeface="Wingdings" panose="05000000000000000000" pitchFamily="2" charset="2"/>
              <a:buChar char="Ø"/>
            </a:pPr>
            <a:r>
              <a:rPr lang="en-US" sz="2200" dirty="0"/>
              <a:t>Adhere to the Greene Act as required by California Education Code 35147, provided bylaws (see Section V and Attachment B2) and Robert’s Rules of Order (see Attachment M).</a:t>
            </a:r>
          </a:p>
          <a:p>
            <a:pPr>
              <a:spcAft>
                <a:spcPts val="400"/>
              </a:spcAft>
              <a:buFont typeface="Wingdings" panose="05000000000000000000" pitchFamily="2" charset="2"/>
              <a:buChar char="Ø"/>
            </a:pPr>
            <a:r>
              <a:rPr lang="en-US" sz="2200" dirty="0"/>
              <a:t>Maintain the following documents on file (scanned electronic or hard copy) in a secure location for five years and be available for review during District, state and federal compliance reviews: orientation and election meeting announcements, ballots, minutes, records of attendance, agendas, handouts, ELAC recommendations to the SSC, SSC responses, official correspondence, and ELAC bylaws.</a:t>
            </a:r>
          </a:p>
        </p:txBody>
      </p:sp>
    </p:spTree>
    <p:extLst>
      <p:ext uri="{BB962C8B-B14F-4D97-AF65-F5344CB8AC3E}">
        <p14:creationId xmlns:p14="http://schemas.microsoft.com/office/powerpoint/2010/main" val="4125767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blip>
          <a:srcRect/>
          <a:stretch>
            <a:fillRect t="-2000" b="-2000"/>
          </a:stretch>
        </a:blipFill>
        <a:effectLst/>
      </p:bgPr>
    </p:bg>
    <p:spTree>
      <p:nvGrpSpPr>
        <p:cNvPr id="1" name=""/>
        <p:cNvGrpSpPr/>
        <p:nvPr/>
      </p:nvGrpSpPr>
      <p:grpSpPr>
        <a:xfrm>
          <a:off x="0" y="0"/>
          <a:ext cx="0" cy="0"/>
          <a:chOff x="0" y="0"/>
          <a:chExt cx="0" cy="0"/>
        </a:xfrm>
      </p:grpSpPr>
      <p:sp>
        <p:nvSpPr>
          <p:cNvPr id="6" name="TextBox 5"/>
          <p:cNvSpPr txBox="1"/>
          <p:nvPr/>
        </p:nvSpPr>
        <p:spPr>
          <a:xfrm>
            <a:off x="304800" y="295978"/>
            <a:ext cx="8534400" cy="892552"/>
          </a:xfrm>
          <a:prstGeom prst="rect">
            <a:avLst/>
          </a:prstGeom>
          <a:solidFill>
            <a:schemeClr val="accent3">
              <a:lumMod val="50000"/>
            </a:schemeClr>
          </a:solidFill>
          <a:ln w="28575">
            <a:solidFill>
              <a:schemeClr val="bg1"/>
            </a:solidFill>
          </a:ln>
        </p:spPr>
        <p:txBody>
          <a:bodyPr wrap="square" rtlCol="0">
            <a:spAutoFit/>
          </a:bodyPr>
          <a:lstStyle/>
          <a:p>
            <a:pPr algn="ctr"/>
            <a:endParaRPr lang="en-US" sz="1000" dirty="0"/>
          </a:p>
          <a:p>
            <a:pPr algn="ctr"/>
            <a:r>
              <a:rPr lang="en-US" sz="3200" b="1" dirty="0">
                <a:solidFill>
                  <a:schemeClr val="bg1"/>
                </a:solidFill>
              </a:rPr>
              <a:t>ELAC RECOMMENDATION PROCESS</a:t>
            </a:r>
          </a:p>
          <a:p>
            <a:pPr algn="ctr"/>
            <a:endParaRPr lang="en-US" sz="1000" b="1" dirty="0">
              <a:solidFill>
                <a:schemeClr val="bg1"/>
              </a:solidFill>
            </a:endParaRPr>
          </a:p>
        </p:txBody>
      </p:sp>
      <p:sp>
        <p:nvSpPr>
          <p:cNvPr id="8" name="TextBox 7"/>
          <p:cNvSpPr txBox="1"/>
          <p:nvPr/>
        </p:nvSpPr>
        <p:spPr>
          <a:xfrm>
            <a:off x="685800" y="1742578"/>
            <a:ext cx="3048000" cy="1200329"/>
          </a:xfrm>
          <a:prstGeom prst="rect">
            <a:avLst/>
          </a:prstGeom>
          <a:noFill/>
        </p:spPr>
        <p:txBody>
          <a:bodyPr wrap="square" rtlCol="0">
            <a:spAutoFit/>
          </a:bodyPr>
          <a:lstStyle/>
          <a:p>
            <a:pPr algn="ctr"/>
            <a:r>
              <a:rPr lang="en-US" b="1" dirty="0"/>
              <a:t>English Learner </a:t>
            </a:r>
          </a:p>
          <a:p>
            <a:pPr algn="ctr"/>
            <a:r>
              <a:rPr lang="en-US" b="1" dirty="0"/>
              <a:t>Advisory Committee</a:t>
            </a:r>
          </a:p>
          <a:p>
            <a:pPr algn="ctr"/>
            <a:r>
              <a:rPr lang="en-US" b="1" dirty="0"/>
              <a:t>sends written recommendations to the SSC.</a:t>
            </a:r>
          </a:p>
        </p:txBody>
      </p:sp>
      <p:pic>
        <p:nvPicPr>
          <p:cNvPr id="3" name="Picture 2"/>
          <p:cNvPicPr>
            <a:picLocks noChangeAspect="1"/>
          </p:cNvPicPr>
          <p:nvPr/>
        </p:nvPicPr>
        <p:blipFill>
          <a:blip r:embed="rId4"/>
          <a:stretch>
            <a:fillRect/>
          </a:stretch>
        </p:blipFill>
        <p:spPr>
          <a:xfrm>
            <a:off x="3048000" y="1447799"/>
            <a:ext cx="3939502" cy="2033265"/>
          </a:xfrm>
          <a:prstGeom prst="rect">
            <a:avLst/>
          </a:prstGeom>
        </p:spPr>
      </p:pic>
      <p:pic>
        <p:nvPicPr>
          <p:cNvPr id="4" name="Picture 3"/>
          <p:cNvPicPr>
            <a:picLocks noChangeAspect="1"/>
          </p:cNvPicPr>
          <p:nvPr/>
        </p:nvPicPr>
        <p:blipFill>
          <a:blip r:embed="rId5"/>
          <a:stretch>
            <a:fillRect/>
          </a:stretch>
        </p:blipFill>
        <p:spPr>
          <a:xfrm>
            <a:off x="2853521" y="4171404"/>
            <a:ext cx="4309279" cy="2106652"/>
          </a:xfrm>
          <a:prstGeom prst="rect">
            <a:avLst/>
          </a:prstGeom>
        </p:spPr>
      </p:pic>
      <p:graphicFrame>
        <p:nvGraphicFramePr>
          <p:cNvPr id="7" name="Diagram 6"/>
          <p:cNvGraphicFramePr/>
          <p:nvPr/>
        </p:nvGraphicFramePr>
        <p:xfrm>
          <a:off x="1524000" y="1447799"/>
          <a:ext cx="6980322"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Right Arrow 8"/>
          <p:cNvSpPr/>
          <p:nvPr/>
        </p:nvSpPr>
        <p:spPr>
          <a:xfrm rot="5400000">
            <a:off x="4381500" y="3619500"/>
            <a:ext cx="838200" cy="457200"/>
          </a:xfrm>
          <a:prstGeom prst="rightArrow">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 name="Right Arrow 10"/>
          <p:cNvSpPr/>
          <p:nvPr/>
        </p:nvSpPr>
        <p:spPr>
          <a:xfrm rot="16200000">
            <a:off x="4762500" y="3581400"/>
            <a:ext cx="838200" cy="457200"/>
          </a:xfrm>
          <a:prstGeom prst="rightArrow">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0" name="TextBox 9"/>
          <p:cNvSpPr txBox="1"/>
          <p:nvPr/>
        </p:nvSpPr>
        <p:spPr>
          <a:xfrm>
            <a:off x="6008772" y="4024401"/>
            <a:ext cx="2678028" cy="1200329"/>
          </a:xfrm>
          <a:prstGeom prst="rect">
            <a:avLst/>
          </a:prstGeom>
          <a:noFill/>
        </p:spPr>
        <p:txBody>
          <a:bodyPr wrap="square" rtlCol="0">
            <a:spAutoFit/>
          </a:bodyPr>
          <a:lstStyle/>
          <a:p>
            <a:pPr algn="ctr"/>
            <a:r>
              <a:rPr lang="en-US" b="1" dirty="0"/>
              <a:t>SSC must respond to written recommendations within 30 days, or at the next official SSC meeting.</a:t>
            </a:r>
          </a:p>
        </p:txBody>
      </p:sp>
    </p:spTree>
    <p:extLst>
      <p:ext uri="{BB962C8B-B14F-4D97-AF65-F5344CB8AC3E}">
        <p14:creationId xmlns:p14="http://schemas.microsoft.com/office/powerpoint/2010/main" val="164441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80500"/>
            <a:ext cx="8510954" cy="792162"/>
          </a:xfrm>
          <a:solidFill>
            <a:schemeClr val="accent3">
              <a:lumMod val="50000"/>
            </a:schemeClr>
          </a:solidFill>
          <a:ln w="28575">
            <a:solidFill>
              <a:schemeClr val="bg1"/>
            </a:solidFill>
          </a:ln>
        </p:spPr>
        <p:txBody>
          <a:bodyPr>
            <a:normAutofit/>
          </a:bodyPr>
          <a:lstStyle/>
          <a:p>
            <a:pPr algn="ctr"/>
            <a:r>
              <a:rPr lang="en-US" sz="3200" b="1" dirty="0">
                <a:solidFill>
                  <a:srgbClr val="FFFFFF"/>
                </a:solidFill>
                <a:latin typeface="Calibri" panose="020F0502020204030204" pitchFamily="34" charset="0"/>
                <a:ea typeface="Times New Roman"/>
                <a:cs typeface="Calibri" panose="020F0502020204030204" pitchFamily="34" charset="0"/>
              </a:rPr>
              <a:t>ELAC COMPOSITION </a:t>
            </a:r>
          </a:p>
        </p:txBody>
      </p:sp>
      <p:sp>
        <p:nvSpPr>
          <p:cNvPr id="10" name="Rectangle 9"/>
          <p:cNvSpPr/>
          <p:nvPr/>
        </p:nvSpPr>
        <p:spPr>
          <a:xfrm>
            <a:off x="565484" y="1688432"/>
            <a:ext cx="8250270" cy="3416320"/>
          </a:xfrm>
          <a:prstGeom prst="rect">
            <a:avLst/>
          </a:prstGeom>
        </p:spPr>
        <p:txBody>
          <a:bodyPr wrap="square">
            <a:spAutoFit/>
          </a:bodyPr>
          <a:lstStyle/>
          <a:p>
            <a:endParaRPr lang="en-US" sz="2400" dirty="0">
              <a:cs typeface="AngsanaUPC" panose="02020603050405020304" pitchFamily="18" charset="-34"/>
            </a:endParaRPr>
          </a:p>
          <a:p>
            <a:pPr marL="571500" indent="-571500">
              <a:buFont typeface="Wingdings" panose="05000000000000000000" pitchFamily="2" charset="2"/>
              <a:buChar char="Ø"/>
            </a:pPr>
            <a:r>
              <a:rPr lang="en-US" sz="2400" dirty="0"/>
              <a:t>Parents and legal guardians of EL students, not employed by LAUSD, must constitute at least 51% of the total membership of the ELAC. </a:t>
            </a:r>
          </a:p>
          <a:p>
            <a:endParaRPr lang="en-US" sz="2400" dirty="0"/>
          </a:p>
          <a:p>
            <a:pPr marL="571500" indent="-571500">
              <a:buFont typeface="Wingdings" panose="05000000000000000000" pitchFamily="2" charset="2"/>
              <a:buChar char="Ø"/>
            </a:pPr>
            <a:r>
              <a:rPr lang="en-US" sz="2400" b="1" dirty="0"/>
              <a:t>However, </a:t>
            </a:r>
            <a:r>
              <a:rPr lang="en-US" sz="2400" dirty="0"/>
              <a:t>when the percentage of EL students in a school constitutes more than 51% of the total number of students, parents and legal guardians of EL students must equal or exceed the percentage of EL students in the school.</a:t>
            </a:r>
            <a:endParaRPr lang="en-US" sz="2400" b="1" dirty="0">
              <a:cs typeface="AngsanaUPC" panose="02020603050405020304" pitchFamily="18" charset="-34"/>
            </a:endParaRPr>
          </a:p>
        </p:txBody>
      </p:sp>
    </p:spTree>
    <p:extLst>
      <p:ext uri="{BB962C8B-B14F-4D97-AF65-F5344CB8AC3E}">
        <p14:creationId xmlns:p14="http://schemas.microsoft.com/office/powerpoint/2010/main" val="341352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46941-10FB-5544-A909-0F6F02B9DEBD}"/>
              </a:ext>
            </a:extLst>
          </p:cNvPr>
          <p:cNvSpPr>
            <a:spLocks noGrp="1"/>
          </p:cNvSpPr>
          <p:nvPr>
            <p:ph type="title"/>
          </p:nvPr>
        </p:nvSpPr>
        <p:spPr/>
        <p:txBody>
          <a:bodyPr/>
          <a:lstStyle/>
          <a:p>
            <a:pPr algn="ctr"/>
            <a:r>
              <a:rPr lang="en-US" b="1" dirty="0"/>
              <a:t>Attendance Link</a:t>
            </a:r>
          </a:p>
        </p:txBody>
      </p:sp>
      <p:sp>
        <p:nvSpPr>
          <p:cNvPr id="3" name="Content Placeholder 2">
            <a:extLst>
              <a:ext uri="{FF2B5EF4-FFF2-40B4-BE49-F238E27FC236}">
                <a16:creationId xmlns:a16="http://schemas.microsoft.com/office/drawing/2014/main" id="{1AE1402E-A0C0-4A42-A8B4-ED59F02B6AE7}"/>
              </a:ext>
            </a:extLst>
          </p:cNvPr>
          <p:cNvSpPr>
            <a:spLocks noGrp="1"/>
          </p:cNvSpPr>
          <p:nvPr>
            <p:ph idx="1"/>
          </p:nvPr>
        </p:nvSpPr>
        <p:spPr/>
        <p:txBody>
          <a:bodyPr/>
          <a:lstStyle/>
          <a:p>
            <a:r>
              <a:rPr lang="en-US" dirty="0"/>
              <a:t>Please use the following link to sign-in:</a:t>
            </a:r>
          </a:p>
          <a:p>
            <a:endParaRPr lang="en-US" dirty="0"/>
          </a:p>
          <a:p>
            <a:pPr marL="0" indent="0" algn="ctr">
              <a:buNone/>
            </a:pPr>
            <a:r>
              <a:rPr lang="en-US" dirty="0">
                <a:solidFill>
                  <a:srgbClr val="7030A0"/>
                </a:solidFill>
                <a:hlinkClick r:id="rId2" tooltip="Original URL: https://forms.gle/9ApQaD34q7fJg3Ys5. Click or tap if you trust this link.">
                  <a:extLst>
                    <a:ext uri="{A12FA001-AC4F-418D-AE19-62706E023703}">
                      <ahyp:hlinkClr xmlns:ahyp="http://schemas.microsoft.com/office/drawing/2018/hyperlinkcolor" val="tx"/>
                    </a:ext>
                  </a:extLst>
                </a:hlinkClick>
              </a:rPr>
              <a:t>https://forms.gle/9ApQaD34q7fJg3Ys5</a:t>
            </a:r>
            <a:endParaRPr lang="en-US" dirty="0">
              <a:solidFill>
                <a:srgbClr val="7030A0"/>
              </a:solidFill>
            </a:endParaRPr>
          </a:p>
          <a:p>
            <a:pPr marL="0" indent="0">
              <a:buNone/>
            </a:pPr>
            <a:endParaRPr lang="en-US" dirty="0">
              <a:solidFill>
                <a:srgbClr val="7030A0"/>
              </a:solidFill>
            </a:endParaRPr>
          </a:p>
          <a:p>
            <a:r>
              <a:rPr lang="en-US" dirty="0"/>
              <a:t>The link has also been added to the chat.</a:t>
            </a:r>
          </a:p>
        </p:txBody>
      </p:sp>
      <p:pic>
        <p:nvPicPr>
          <p:cNvPr id="5" name="Picture 4">
            <a:extLst>
              <a:ext uri="{FF2B5EF4-FFF2-40B4-BE49-F238E27FC236}">
                <a16:creationId xmlns:a16="http://schemas.microsoft.com/office/drawing/2014/main" id="{8F7A9FF0-C402-D04A-BBBD-1BFC1C690B3E}"/>
              </a:ext>
            </a:extLst>
          </p:cNvPr>
          <p:cNvPicPr>
            <a:picLocks noChangeAspect="1"/>
          </p:cNvPicPr>
          <p:nvPr/>
        </p:nvPicPr>
        <p:blipFill>
          <a:blip r:embed="rId3"/>
          <a:stretch>
            <a:fillRect/>
          </a:stretch>
        </p:blipFill>
        <p:spPr>
          <a:xfrm>
            <a:off x="7112000" y="365126"/>
            <a:ext cx="1219200" cy="1663700"/>
          </a:xfrm>
          <a:prstGeom prst="rect">
            <a:avLst/>
          </a:prstGeom>
        </p:spPr>
      </p:pic>
      <p:pic>
        <p:nvPicPr>
          <p:cNvPr id="7" name="Picture 6">
            <a:extLst>
              <a:ext uri="{FF2B5EF4-FFF2-40B4-BE49-F238E27FC236}">
                <a16:creationId xmlns:a16="http://schemas.microsoft.com/office/drawing/2014/main" id="{8A3575BD-3E58-C04B-9814-4A6349347B56}"/>
              </a:ext>
            </a:extLst>
          </p:cNvPr>
          <p:cNvPicPr>
            <a:picLocks noChangeAspect="1"/>
          </p:cNvPicPr>
          <p:nvPr/>
        </p:nvPicPr>
        <p:blipFill>
          <a:blip r:embed="rId4"/>
          <a:stretch>
            <a:fillRect/>
          </a:stretch>
        </p:blipFill>
        <p:spPr>
          <a:xfrm>
            <a:off x="3230033" y="4695805"/>
            <a:ext cx="1782234" cy="1616094"/>
          </a:xfrm>
          <a:prstGeom prst="rect">
            <a:avLst/>
          </a:prstGeom>
        </p:spPr>
      </p:pic>
    </p:spTree>
    <p:extLst>
      <p:ext uri="{BB962C8B-B14F-4D97-AF65-F5344CB8AC3E}">
        <p14:creationId xmlns:p14="http://schemas.microsoft.com/office/powerpoint/2010/main" val="3203293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80500"/>
            <a:ext cx="8510954" cy="792162"/>
          </a:xfrm>
          <a:solidFill>
            <a:schemeClr val="accent3">
              <a:lumMod val="50000"/>
            </a:schemeClr>
          </a:solidFill>
          <a:ln w="28575">
            <a:solidFill>
              <a:schemeClr val="bg1"/>
            </a:solidFill>
          </a:ln>
        </p:spPr>
        <p:txBody>
          <a:bodyPr>
            <a:normAutofit/>
          </a:bodyPr>
          <a:lstStyle/>
          <a:p>
            <a:pPr algn="ctr"/>
            <a:r>
              <a:rPr lang="en-US" sz="3200" b="1" dirty="0">
                <a:solidFill>
                  <a:srgbClr val="FFFFFF"/>
                </a:solidFill>
                <a:latin typeface="Calibri" panose="020F0502020204030204" pitchFamily="34" charset="0"/>
                <a:ea typeface="Times New Roman"/>
                <a:cs typeface="Calibri" panose="020F0502020204030204" pitchFamily="34" charset="0"/>
              </a:rPr>
              <a:t>ELAC COMPOSITION </a:t>
            </a:r>
          </a:p>
        </p:txBody>
      </p:sp>
      <p:sp>
        <p:nvSpPr>
          <p:cNvPr id="10" name="Rectangle 9"/>
          <p:cNvSpPr/>
          <p:nvPr/>
        </p:nvSpPr>
        <p:spPr>
          <a:xfrm>
            <a:off x="782515" y="1219200"/>
            <a:ext cx="8033239" cy="1415772"/>
          </a:xfrm>
          <a:prstGeom prst="rect">
            <a:avLst/>
          </a:prstGeom>
        </p:spPr>
        <p:txBody>
          <a:bodyPr wrap="square">
            <a:spAutoFit/>
          </a:bodyPr>
          <a:lstStyle/>
          <a:p>
            <a:endParaRPr lang="en-US" sz="2000" dirty="0">
              <a:cs typeface="AngsanaUPC" panose="02020603050405020304" pitchFamily="18" charset="-34"/>
            </a:endParaRPr>
          </a:p>
          <a:p>
            <a:pPr marL="571500" indent="-571500">
              <a:buFont typeface="Wingdings" panose="05000000000000000000" pitchFamily="2" charset="2"/>
              <a:buChar char="Ø"/>
            </a:pPr>
            <a:r>
              <a:rPr lang="en-US" sz="2000" dirty="0"/>
              <a:t>The minimum number of ELAC members will depend on the number of English learner students in a school. The required number of ELAC members will be as follows</a:t>
            </a:r>
            <a:r>
              <a:rPr lang="en-US" sz="2400" dirty="0"/>
              <a:t>:</a:t>
            </a:r>
            <a:endParaRPr lang="en-US" sz="2400" b="1" dirty="0">
              <a:cs typeface="AngsanaUPC" panose="02020603050405020304" pitchFamily="18" charset="-34"/>
            </a:endParaRPr>
          </a:p>
        </p:txBody>
      </p:sp>
      <p:graphicFrame>
        <p:nvGraphicFramePr>
          <p:cNvPr id="6" name="Table 5"/>
          <p:cNvGraphicFramePr>
            <a:graphicFrameLocks noGrp="1"/>
          </p:cNvGraphicFramePr>
          <p:nvPr>
            <p:extLst>
              <p:ext uri="{D42A27DB-BD31-4B8C-83A1-F6EECF244321}">
                <p14:modId xmlns:p14="http://schemas.microsoft.com/office/powerpoint/2010/main" val="2710780980"/>
              </p:ext>
            </p:extLst>
          </p:nvPr>
        </p:nvGraphicFramePr>
        <p:xfrm>
          <a:off x="1531465" y="2819400"/>
          <a:ext cx="6960299" cy="2667001"/>
        </p:xfrm>
        <a:graphic>
          <a:graphicData uri="http://schemas.openxmlformats.org/drawingml/2006/table">
            <a:tbl>
              <a:tblPr firstRow="1" bandRow="1">
                <a:tableStyleId>{1FECB4D8-DB02-4DC6-A0A2-4F2EBAE1DC90}</a:tableStyleId>
              </a:tblPr>
              <a:tblGrid>
                <a:gridCol w="2819400">
                  <a:extLst>
                    <a:ext uri="{9D8B030D-6E8A-4147-A177-3AD203B41FA5}">
                      <a16:colId xmlns:a16="http://schemas.microsoft.com/office/drawing/2014/main" val="20000"/>
                    </a:ext>
                  </a:extLst>
                </a:gridCol>
                <a:gridCol w="4140899">
                  <a:extLst>
                    <a:ext uri="{9D8B030D-6E8A-4147-A177-3AD203B41FA5}">
                      <a16:colId xmlns:a16="http://schemas.microsoft.com/office/drawing/2014/main" val="20001"/>
                    </a:ext>
                  </a:extLst>
                </a:gridCol>
              </a:tblGrid>
              <a:tr h="804333">
                <a:tc>
                  <a:txBody>
                    <a:bodyPr/>
                    <a:lstStyle/>
                    <a:p>
                      <a:pPr algn="ctr"/>
                      <a:r>
                        <a:rPr lang="en-US" sz="1600" dirty="0">
                          <a:solidFill>
                            <a:schemeClr val="tx1"/>
                          </a:solidFill>
                        </a:rPr>
                        <a:t>Number of English learners in a School</a:t>
                      </a:r>
                    </a:p>
                  </a:txBody>
                  <a:tcPr/>
                </a:tc>
                <a:tc>
                  <a:txBody>
                    <a:bodyPr/>
                    <a:lstStyle/>
                    <a:p>
                      <a:pPr algn="ctr"/>
                      <a:r>
                        <a:rPr lang="en-US" sz="1600" dirty="0">
                          <a:solidFill>
                            <a:schemeClr val="tx1"/>
                          </a:solidFill>
                        </a:rPr>
                        <a:t>Minimum Number of ELAC </a:t>
                      </a:r>
                      <a:r>
                        <a:rPr lang="en-US" sz="1600" baseline="0" dirty="0">
                          <a:solidFill>
                            <a:schemeClr val="tx1"/>
                          </a:solidFill>
                        </a:rPr>
                        <a:t> Members Required</a:t>
                      </a:r>
                      <a:endParaRPr lang="en-US" sz="1600" dirty="0">
                        <a:solidFill>
                          <a:schemeClr val="tx1"/>
                        </a:solidFill>
                      </a:endParaRPr>
                    </a:p>
                  </a:txBody>
                  <a:tcPr/>
                </a:tc>
                <a:extLst>
                  <a:ext uri="{0D108BD9-81ED-4DB2-BD59-A6C34878D82A}">
                    <a16:rowId xmlns:a16="http://schemas.microsoft.com/office/drawing/2014/main" val="10000"/>
                  </a:ext>
                </a:extLst>
              </a:tr>
              <a:tr h="465667">
                <a:tc>
                  <a:txBody>
                    <a:bodyPr/>
                    <a:lstStyle/>
                    <a:p>
                      <a:pPr algn="ctr"/>
                      <a:r>
                        <a:rPr lang="en-US" sz="1600" dirty="0"/>
                        <a:t>21 to 75 ELs</a:t>
                      </a:r>
                      <a:endParaRPr lang="en-US" sz="1600" dirty="0">
                        <a:solidFill>
                          <a:schemeClr val="tx1"/>
                        </a:solidFill>
                      </a:endParaRPr>
                    </a:p>
                  </a:txBody>
                  <a:tcPr/>
                </a:tc>
                <a:tc>
                  <a:txBody>
                    <a:bodyPr/>
                    <a:lstStyle/>
                    <a:p>
                      <a:pPr algn="ctr"/>
                      <a:r>
                        <a:rPr lang="en-US" sz="1600" dirty="0"/>
                        <a:t>A minimum</a:t>
                      </a:r>
                      <a:r>
                        <a:rPr lang="en-US" sz="1600" baseline="0" dirty="0"/>
                        <a:t> of 3 total members required</a:t>
                      </a:r>
                      <a:endParaRPr lang="en-US" sz="1600" dirty="0">
                        <a:solidFill>
                          <a:schemeClr val="tx1"/>
                        </a:solidFill>
                      </a:endParaRPr>
                    </a:p>
                  </a:txBody>
                  <a:tcPr/>
                </a:tc>
                <a:extLst>
                  <a:ext uri="{0D108BD9-81ED-4DB2-BD59-A6C34878D82A}">
                    <a16:rowId xmlns:a16="http://schemas.microsoft.com/office/drawing/2014/main" val="10001"/>
                  </a:ext>
                </a:extLst>
              </a:tr>
              <a:tr h="465667">
                <a:tc>
                  <a:txBody>
                    <a:bodyPr/>
                    <a:lstStyle/>
                    <a:p>
                      <a:pPr algn="ctr"/>
                      <a:r>
                        <a:rPr lang="en-US" sz="1600" dirty="0"/>
                        <a:t>76 to 150 ELs</a:t>
                      </a:r>
                      <a:endParaRPr lang="en-US" sz="1600" dirty="0">
                        <a:solidFill>
                          <a:schemeClr val="tx1"/>
                        </a:solidFill>
                      </a:endParaRPr>
                    </a:p>
                  </a:txBody>
                  <a:tcPr/>
                </a:tc>
                <a:tc>
                  <a:txBody>
                    <a:bodyPr/>
                    <a:lstStyle/>
                    <a:p>
                      <a:pPr algn="ctr"/>
                      <a:r>
                        <a:rPr lang="en-US" sz="1600" dirty="0"/>
                        <a:t>A minimum of 5 total members required</a:t>
                      </a:r>
                      <a:endParaRPr lang="en-US" sz="1600" dirty="0">
                        <a:solidFill>
                          <a:schemeClr val="tx1"/>
                        </a:solidFill>
                      </a:endParaRPr>
                    </a:p>
                  </a:txBody>
                  <a:tcPr/>
                </a:tc>
                <a:extLst>
                  <a:ext uri="{0D108BD9-81ED-4DB2-BD59-A6C34878D82A}">
                    <a16:rowId xmlns:a16="http://schemas.microsoft.com/office/drawing/2014/main" val="10002"/>
                  </a:ext>
                </a:extLst>
              </a:tr>
              <a:tr h="465667">
                <a:tc>
                  <a:txBody>
                    <a:bodyPr/>
                    <a:lstStyle/>
                    <a:p>
                      <a:pPr algn="ctr"/>
                      <a:r>
                        <a:rPr lang="en-US" sz="1600" dirty="0"/>
                        <a:t>151 to 225 ELs</a:t>
                      </a:r>
                      <a:endParaRPr lang="en-US" sz="1600" dirty="0">
                        <a:solidFill>
                          <a:schemeClr val="tx1"/>
                        </a:solidFill>
                      </a:endParaRPr>
                    </a:p>
                  </a:txBody>
                  <a:tcPr/>
                </a:tc>
                <a:tc>
                  <a:txBody>
                    <a:bodyPr/>
                    <a:lstStyle/>
                    <a:p>
                      <a:pPr algn="ctr"/>
                      <a:r>
                        <a:rPr lang="en-US" sz="1600" dirty="0"/>
                        <a:t>A</a:t>
                      </a:r>
                      <a:r>
                        <a:rPr lang="en-US" sz="1600" baseline="0" dirty="0"/>
                        <a:t> minimum of 7 total members required</a:t>
                      </a:r>
                      <a:endParaRPr lang="en-US" sz="1600" dirty="0">
                        <a:solidFill>
                          <a:schemeClr val="tx1"/>
                        </a:solidFill>
                      </a:endParaRPr>
                    </a:p>
                  </a:txBody>
                  <a:tcPr/>
                </a:tc>
                <a:extLst>
                  <a:ext uri="{0D108BD9-81ED-4DB2-BD59-A6C34878D82A}">
                    <a16:rowId xmlns:a16="http://schemas.microsoft.com/office/drawing/2014/main" val="10003"/>
                  </a:ext>
                </a:extLst>
              </a:tr>
              <a:tr h="465667">
                <a:tc>
                  <a:txBody>
                    <a:bodyPr/>
                    <a:lstStyle/>
                    <a:p>
                      <a:pPr algn="ctr"/>
                      <a:r>
                        <a:rPr lang="en-US" sz="1600" dirty="0"/>
                        <a:t>226 ELs and above</a:t>
                      </a:r>
                      <a:endParaRPr lang="en-US" sz="1600" dirty="0">
                        <a:solidFill>
                          <a:schemeClr val="tx1"/>
                        </a:solidFill>
                      </a:endParaRPr>
                    </a:p>
                  </a:txBody>
                  <a:tcPr/>
                </a:tc>
                <a:tc>
                  <a:txBody>
                    <a:bodyPr/>
                    <a:lstStyle/>
                    <a:p>
                      <a:pPr algn="ctr"/>
                      <a:r>
                        <a:rPr lang="en-US" sz="1600" dirty="0"/>
                        <a:t>A minimum</a:t>
                      </a:r>
                      <a:r>
                        <a:rPr lang="en-US" sz="1600" baseline="0" dirty="0"/>
                        <a:t> of 9 total members required</a:t>
                      </a:r>
                      <a:endParaRPr lang="en-US" sz="1600" dirty="0">
                        <a:solidFill>
                          <a:schemeClr val="tx1"/>
                        </a:solidFill>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9078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blip>
          <a:srcRect/>
          <a:stretch>
            <a:fillRect t="-2000" b="-2000"/>
          </a:stretch>
        </a:blipFill>
        <a:effectLst/>
      </p:bgPr>
    </p:bg>
    <p:spTree>
      <p:nvGrpSpPr>
        <p:cNvPr id="1" name=""/>
        <p:cNvGrpSpPr/>
        <p:nvPr/>
      </p:nvGrpSpPr>
      <p:grpSpPr>
        <a:xfrm>
          <a:off x="0" y="0"/>
          <a:ext cx="0" cy="0"/>
          <a:chOff x="0" y="0"/>
          <a:chExt cx="0" cy="0"/>
        </a:xfrm>
      </p:grpSpPr>
      <p:sp>
        <p:nvSpPr>
          <p:cNvPr id="12" name="Content Placeholder 3"/>
          <p:cNvSpPr>
            <a:spLocks noGrp="1"/>
          </p:cNvSpPr>
          <p:nvPr>
            <p:ph idx="1"/>
          </p:nvPr>
        </p:nvSpPr>
        <p:spPr>
          <a:xfrm>
            <a:off x="351183" y="1230384"/>
            <a:ext cx="4096512" cy="2979952"/>
          </a:xfrm>
          <a:solidFill>
            <a:schemeClr val="accent3">
              <a:lumMod val="20000"/>
              <a:lumOff val="80000"/>
            </a:schemeClr>
          </a:solidFill>
          <a:ln w="9525">
            <a:solidFill>
              <a:schemeClr val="accent2">
                <a:lumMod val="60000"/>
                <a:lumOff val="40000"/>
              </a:schemeClr>
            </a:solidFill>
          </a:ln>
        </p:spPr>
        <p:txBody>
          <a:bodyPr>
            <a:noAutofit/>
          </a:bodyPr>
          <a:lstStyle/>
          <a:p>
            <a:pPr marL="0" indent="0">
              <a:buNone/>
            </a:pPr>
            <a:r>
              <a:rPr lang="en-US" sz="1600" b="1" dirty="0"/>
              <a:t>CHAIRPERSON</a:t>
            </a:r>
            <a:endParaRPr lang="en-US" sz="1600" dirty="0"/>
          </a:p>
          <a:p>
            <a:pPr marL="231775" lvl="0" indent="-231775">
              <a:spcBef>
                <a:spcPts val="0"/>
              </a:spcBef>
            </a:pPr>
            <a:r>
              <a:rPr lang="en-US" sz="1600" dirty="0"/>
              <a:t>Preside at all meetings of the ELAC.</a:t>
            </a:r>
          </a:p>
          <a:p>
            <a:pPr marL="231775" lvl="0" indent="-231775">
              <a:spcBef>
                <a:spcPts val="0"/>
              </a:spcBef>
            </a:pPr>
            <a:r>
              <a:rPr lang="en-US" sz="1600" dirty="0"/>
              <a:t>Sign all letters, reports and other communications of the ELAC.</a:t>
            </a:r>
          </a:p>
          <a:p>
            <a:pPr marL="231775" lvl="0" indent="-231775">
              <a:spcBef>
                <a:spcPts val="0"/>
              </a:spcBef>
            </a:pPr>
            <a:r>
              <a:rPr lang="en-US" sz="1600" dirty="0"/>
              <a:t>Perform all duties relevant to the office of the chairperson.</a:t>
            </a:r>
          </a:p>
          <a:p>
            <a:pPr marL="231775" lvl="0" indent="-231775">
              <a:spcBef>
                <a:spcPts val="0"/>
              </a:spcBef>
            </a:pPr>
            <a:r>
              <a:rPr lang="en-US" sz="1600" dirty="0"/>
              <a:t>Participate in planning of meeting agendas.</a:t>
            </a:r>
          </a:p>
          <a:p>
            <a:pPr marL="231775" lvl="0" indent="-231775">
              <a:spcBef>
                <a:spcPts val="0"/>
              </a:spcBef>
            </a:pPr>
            <a:r>
              <a:rPr lang="en-US" sz="1600" dirty="0"/>
              <a:t>Have other such duties as prescribed by the ELAC.</a:t>
            </a:r>
          </a:p>
          <a:p>
            <a:pPr marL="231775" lvl="0" indent="-231775">
              <a:spcBef>
                <a:spcPts val="0"/>
              </a:spcBef>
            </a:pPr>
            <a:r>
              <a:rPr lang="en-US" sz="1600" dirty="0"/>
              <a:t>Serve as the school’s representative to the Local District ELAC Delegate Convening for DELAC Elections (no alternate will be allowed to participate in this role).</a:t>
            </a:r>
            <a:endParaRPr lang="en-US" sz="1200" b="1" i="1" dirty="0"/>
          </a:p>
        </p:txBody>
      </p:sp>
      <p:sp>
        <p:nvSpPr>
          <p:cNvPr id="11" name="Title 1"/>
          <p:cNvSpPr txBox="1">
            <a:spLocks/>
          </p:cNvSpPr>
          <p:nvPr/>
        </p:nvSpPr>
        <p:spPr>
          <a:xfrm>
            <a:off x="316375" y="228600"/>
            <a:ext cx="8458201" cy="768192"/>
          </a:xfrm>
          <a:prstGeom prst="rect">
            <a:avLst/>
          </a:prstGeom>
          <a:solidFill>
            <a:schemeClr val="accent3">
              <a:lumMod val="50000"/>
            </a:schemeClr>
          </a:solidFill>
          <a:ln w="28575">
            <a:solidFill>
              <a:schemeClr val="bg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bg1"/>
                </a:solidFill>
                <a:latin typeface="+mn-lt"/>
              </a:rPr>
              <a:t>ELAC OFFICERS</a:t>
            </a:r>
          </a:p>
        </p:txBody>
      </p:sp>
      <p:sp>
        <p:nvSpPr>
          <p:cNvPr id="13" name="TextBox 12"/>
          <p:cNvSpPr txBox="1"/>
          <p:nvPr/>
        </p:nvSpPr>
        <p:spPr>
          <a:xfrm>
            <a:off x="4752541" y="1230384"/>
            <a:ext cx="3894502" cy="1969770"/>
          </a:xfrm>
          <a:prstGeom prst="rect">
            <a:avLst/>
          </a:prstGeom>
          <a:solidFill>
            <a:schemeClr val="accent1">
              <a:lumMod val="20000"/>
              <a:lumOff val="80000"/>
            </a:schemeClr>
          </a:solidFill>
          <a:ln w="9525">
            <a:solidFill>
              <a:schemeClr val="accent2">
                <a:lumMod val="60000"/>
                <a:lumOff val="40000"/>
              </a:schemeClr>
            </a:solidFill>
          </a:ln>
        </p:spPr>
        <p:txBody>
          <a:bodyPr wrap="square" rtlCol="0">
            <a:spAutoFit/>
          </a:bodyPr>
          <a:lstStyle/>
          <a:p>
            <a:r>
              <a:rPr lang="en-US" sz="1600" b="1" dirty="0"/>
              <a:t>VICE-CHAIRPERSON</a:t>
            </a:r>
            <a:endParaRPr lang="en-US" sz="1600" dirty="0"/>
          </a:p>
          <a:p>
            <a:pPr marL="285750" lvl="0" indent="-285750">
              <a:buFont typeface="Arial" pitchFamily="34" charset="0"/>
              <a:buChar char="•"/>
            </a:pPr>
            <a:r>
              <a:rPr lang="en-US" sz="1600" dirty="0"/>
              <a:t>Represent the chairperson in assigned duties.</a:t>
            </a:r>
          </a:p>
          <a:p>
            <a:pPr marL="285750" lvl="0" indent="-285750">
              <a:buFont typeface="Arial" pitchFamily="34" charset="0"/>
              <a:buChar char="•"/>
            </a:pPr>
            <a:r>
              <a:rPr lang="en-US" sz="1600" dirty="0"/>
              <a:t>Substitute for the chairperson in his or her absence, except at Delegate Convening.</a:t>
            </a:r>
          </a:p>
          <a:p>
            <a:pPr marL="285750" lvl="0" indent="-285750">
              <a:buFont typeface="Arial" pitchFamily="34" charset="0"/>
              <a:buChar char="•"/>
            </a:pPr>
            <a:r>
              <a:rPr lang="en-US" sz="1600" dirty="0"/>
              <a:t>Participate in planning of the agenda.</a:t>
            </a:r>
          </a:p>
          <a:p>
            <a:pPr marL="285750" lvl="0" indent="-285750">
              <a:buFont typeface="Arial" pitchFamily="34" charset="0"/>
              <a:buChar char="•"/>
            </a:pPr>
            <a:endParaRPr lang="en-US" sz="1000" dirty="0"/>
          </a:p>
        </p:txBody>
      </p:sp>
      <p:sp>
        <p:nvSpPr>
          <p:cNvPr id="14" name="TextBox 13"/>
          <p:cNvSpPr txBox="1"/>
          <p:nvPr/>
        </p:nvSpPr>
        <p:spPr>
          <a:xfrm>
            <a:off x="4752541" y="3428266"/>
            <a:ext cx="3894502" cy="3293209"/>
          </a:xfrm>
          <a:prstGeom prst="rect">
            <a:avLst/>
          </a:prstGeom>
          <a:solidFill>
            <a:schemeClr val="accent2">
              <a:lumMod val="20000"/>
              <a:lumOff val="80000"/>
            </a:schemeClr>
          </a:solidFill>
          <a:ln w="9525">
            <a:solidFill>
              <a:schemeClr val="accent2">
                <a:lumMod val="60000"/>
                <a:lumOff val="40000"/>
              </a:schemeClr>
            </a:solidFill>
          </a:ln>
        </p:spPr>
        <p:txBody>
          <a:bodyPr wrap="square" rtlCol="0">
            <a:spAutoFit/>
          </a:bodyPr>
          <a:lstStyle/>
          <a:p>
            <a:r>
              <a:rPr lang="en-US" sz="1600" b="1" dirty="0"/>
              <a:t>SECRETARY</a:t>
            </a:r>
            <a:endParaRPr lang="en-US" sz="1600" dirty="0"/>
          </a:p>
          <a:p>
            <a:pPr marL="285750" lvl="0" indent="-285750">
              <a:buFont typeface="Arial" pitchFamily="34" charset="0"/>
              <a:buChar char="•"/>
            </a:pPr>
            <a:r>
              <a:rPr lang="en-US" sz="1600" dirty="0"/>
              <a:t>Keep minutes of all ELAC meetings. of the ELAC.</a:t>
            </a:r>
          </a:p>
          <a:p>
            <a:pPr marL="285750" lvl="0" indent="-285750">
              <a:buFont typeface="Arial" pitchFamily="34" charset="0"/>
              <a:buChar char="•"/>
            </a:pPr>
            <a:r>
              <a:rPr lang="en-US" sz="1600" dirty="0"/>
              <a:t>Transmit true and correct copies of meeting minutes to members of the ELAC.</a:t>
            </a:r>
          </a:p>
          <a:p>
            <a:pPr marL="285750" lvl="0" indent="-285750">
              <a:buFont typeface="Arial" pitchFamily="34" charset="0"/>
              <a:buChar char="•"/>
            </a:pPr>
            <a:r>
              <a:rPr lang="en-US" sz="1600" dirty="0"/>
              <a:t>Assist in the maintenance of ELAC records.</a:t>
            </a:r>
          </a:p>
          <a:p>
            <a:pPr marL="285750" indent="-285750">
              <a:buFont typeface="Arial" pitchFamily="34" charset="0"/>
              <a:buChar char="•"/>
            </a:pPr>
            <a:r>
              <a:rPr lang="en-US" sz="1600" dirty="0"/>
              <a:t>Maintain a current roster of ELAC members.</a:t>
            </a:r>
          </a:p>
          <a:p>
            <a:pPr marL="285750" lvl="0" indent="-285750">
              <a:buFont typeface="Arial" pitchFamily="34" charset="0"/>
              <a:buChar char="•"/>
            </a:pPr>
            <a:r>
              <a:rPr lang="en-US" sz="1600" dirty="0"/>
              <a:t>Participate in planning of the agenda.</a:t>
            </a:r>
          </a:p>
          <a:p>
            <a:pPr marL="285750" lvl="0" indent="-285750">
              <a:buFont typeface="Arial" pitchFamily="34" charset="0"/>
              <a:buChar char="•"/>
            </a:pPr>
            <a:r>
              <a:rPr lang="en-US" sz="1600" dirty="0"/>
              <a:t>Perform other such duties as are assigned by the chairperson of the ELAC.</a:t>
            </a:r>
          </a:p>
        </p:txBody>
      </p:sp>
      <p:sp>
        <p:nvSpPr>
          <p:cNvPr id="15" name="TextBox 14"/>
          <p:cNvSpPr txBox="1"/>
          <p:nvPr/>
        </p:nvSpPr>
        <p:spPr>
          <a:xfrm>
            <a:off x="351183" y="4443928"/>
            <a:ext cx="4091610" cy="2277547"/>
          </a:xfrm>
          <a:prstGeom prst="rect">
            <a:avLst/>
          </a:prstGeom>
          <a:solidFill>
            <a:schemeClr val="accent4">
              <a:lumMod val="20000"/>
              <a:lumOff val="80000"/>
            </a:schemeClr>
          </a:solidFill>
          <a:ln w="9525">
            <a:solidFill>
              <a:schemeClr val="accent2">
                <a:lumMod val="60000"/>
                <a:lumOff val="40000"/>
              </a:schemeClr>
            </a:solidFill>
          </a:ln>
        </p:spPr>
        <p:txBody>
          <a:bodyPr wrap="square" rtlCol="0">
            <a:spAutoFit/>
          </a:bodyPr>
          <a:lstStyle/>
          <a:p>
            <a:r>
              <a:rPr lang="en-US" sz="1600" b="1" dirty="0"/>
              <a:t>PARLIAMENTARIAN</a:t>
            </a:r>
            <a:endParaRPr lang="en-US" sz="1600" dirty="0"/>
          </a:p>
          <a:p>
            <a:pPr marL="169863" lvl="0" indent="-169863">
              <a:buFont typeface="Arial" pitchFamily="34" charset="0"/>
              <a:buChar char="•"/>
            </a:pPr>
            <a:r>
              <a:rPr lang="en-US" sz="1600" dirty="0"/>
              <a:t>Assist the chairperson in ensuring all rules and bylaws are followed.</a:t>
            </a:r>
          </a:p>
          <a:p>
            <a:pPr marL="169863" lvl="0" indent="-169863">
              <a:buFont typeface="Arial" pitchFamily="34" charset="0"/>
              <a:buChar char="•"/>
            </a:pPr>
            <a:r>
              <a:rPr lang="en-US" sz="1600" dirty="0"/>
              <a:t>Vote on any matter submitted for a vote.</a:t>
            </a:r>
          </a:p>
          <a:p>
            <a:pPr marL="169863" lvl="0" indent="-169863">
              <a:buFont typeface="Arial" pitchFamily="34" charset="0"/>
              <a:buChar char="•"/>
            </a:pPr>
            <a:r>
              <a:rPr lang="en-US" sz="1550" dirty="0"/>
              <a:t>Be knowledgeable about parliamentary procedure, ELAC bylaws, Robert’s Rules of Order and the California Open Meeting Law (Greene Act).</a:t>
            </a:r>
          </a:p>
          <a:p>
            <a:pPr marL="169863" lvl="0" indent="-169863">
              <a:buFont typeface="Arial" pitchFamily="34" charset="0"/>
              <a:buChar char="•"/>
            </a:pPr>
            <a:r>
              <a:rPr lang="en-US" sz="1600" dirty="0"/>
              <a:t>Participate in planning of the agenda.</a:t>
            </a:r>
          </a:p>
        </p:txBody>
      </p:sp>
    </p:spTree>
    <p:extLst>
      <p:ext uri="{BB962C8B-B14F-4D97-AF65-F5344CB8AC3E}">
        <p14:creationId xmlns:p14="http://schemas.microsoft.com/office/powerpoint/2010/main" val="1561339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B6040-38BA-4308-9467-58450BD57E25}"/>
              </a:ext>
            </a:extLst>
          </p:cNvPr>
          <p:cNvSpPr>
            <a:spLocks noGrp="1"/>
          </p:cNvSpPr>
          <p:nvPr>
            <p:ph type="title"/>
          </p:nvPr>
        </p:nvSpPr>
        <p:spPr/>
        <p:txBody>
          <a:bodyPr/>
          <a:lstStyle/>
          <a:p>
            <a:pPr algn="ctr"/>
            <a:r>
              <a:rPr lang="en-US" b="1" dirty="0"/>
              <a:t>ELAC Verification Form</a:t>
            </a:r>
          </a:p>
        </p:txBody>
      </p:sp>
      <p:pic>
        <p:nvPicPr>
          <p:cNvPr id="4" name="Content Placeholder 3">
            <a:extLst>
              <a:ext uri="{FF2B5EF4-FFF2-40B4-BE49-F238E27FC236}">
                <a16:creationId xmlns:a16="http://schemas.microsoft.com/office/drawing/2014/main" id="{EBE23973-FAC9-4F20-B2F9-61A32C4E5859}"/>
              </a:ext>
            </a:extLst>
          </p:cNvPr>
          <p:cNvPicPr>
            <a:picLocks noGrp="1" noChangeAspect="1"/>
          </p:cNvPicPr>
          <p:nvPr>
            <p:ph idx="1"/>
          </p:nvPr>
        </p:nvPicPr>
        <p:blipFill>
          <a:blip r:embed="rId3"/>
          <a:stretch>
            <a:fillRect/>
          </a:stretch>
        </p:blipFill>
        <p:spPr>
          <a:xfrm>
            <a:off x="628650" y="1440688"/>
            <a:ext cx="7886700" cy="4182340"/>
          </a:xfrm>
          <a:prstGeom prst="rect">
            <a:avLst/>
          </a:prstGeom>
          <a:ln w="28575">
            <a:solidFill>
              <a:schemeClr val="tx1"/>
            </a:solidFill>
          </a:ln>
        </p:spPr>
      </p:pic>
      <p:sp>
        <p:nvSpPr>
          <p:cNvPr id="5" name="TextBox 4">
            <a:extLst>
              <a:ext uri="{FF2B5EF4-FFF2-40B4-BE49-F238E27FC236}">
                <a16:creationId xmlns:a16="http://schemas.microsoft.com/office/drawing/2014/main" id="{4C4C33ED-812D-45B0-A1FB-2A3BA23D9572}"/>
              </a:ext>
            </a:extLst>
          </p:cNvPr>
          <p:cNvSpPr txBox="1"/>
          <p:nvPr/>
        </p:nvSpPr>
        <p:spPr>
          <a:xfrm>
            <a:off x="1371600" y="5725886"/>
            <a:ext cx="5910943" cy="369332"/>
          </a:xfrm>
          <a:prstGeom prst="rect">
            <a:avLst/>
          </a:prstGeom>
          <a:noFill/>
        </p:spPr>
        <p:txBody>
          <a:bodyPr wrap="square" rtlCol="0">
            <a:spAutoFit/>
          </a:bodyPr>
          <a:lstStyle/>
          <a:p>
            <a:pPr algn="ctr"/>
            <a:r>
              <a:rPr lang="en-US" b="1" i="1" dirty="0">
                <a:highlight>
                  <a:srgbClr val="FFFF00"/>
                </a:highlight>
              </a:rPr>
              <a:t>Verifications due by September 25, 2020</a:t>
            </a:r>
          </a:p>
        </p:txBody>
      </p:sp>
    </p:spTree>
    <p:extLst>
      <p:ext uri="{BB962C8B-B14F-4D97-AF65-F5344CB8AC3E}">
        <p14:creationId xmlns:p14="http://schemas.microsoft.com/office/powerpoint/2010/main" val="4009526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952B-4B69-4CDA-BD17-88D7B64B2309}"/>
              </a:ext>
            </a:extLst>
          </p:cNvPr>
          <p:cNvSpPr>
            <a:spLocks noGrp="1"/>
          </p:cNvSpPr>
          <p:nvPr>
            <p:ph type="title"/>
          </p:nvPr>
        </p:nvSpPr>
        <p:spPr/>
        <p:txBody>
          <a:bodyPr/>
          <a:lstStyle/>
          <a:p>
            <a:pPr algn="ctr"/>
            <a:r>
              <a:rPr lang="en-US" b="1" dirty="0"/>
              <a:t>Resources</a:t>
            </a:r>
          </a:p>
        </p:txBody>
      </p:sp>
      <p:pic>
        <p:nvPicPr>
          <p:cNvPr id="4" name="Content Placeholder 3">
            <a:extLst>
              <a:ext uri="{FF2B5EF4-FFF2-40B4-BE49-F238E27FC236}">
                <a16:creationId xmlns:a16="http://schemas.microsoft.com/office/drawing/2014/main" id="{964973A2-E2E4-4540-A1B4-05F562FD73A0}"/>
              </a:ext>
            </a:extLst>
          </p:cNvPr>
          <p:cNvPicPr>
            <a:picLocks noGrp="1" noChangeAspect="1"/>
          </p:cNvPicPr>
          <p:nvPr>
            <p:ph idx="1"/>
          </p:nvPr>
        </p:nvPicPr>
        <p:blipFill>
          <a:blip r:embed="rId2"/>
          <a:stretch>
            <a:fillRect/>
          </a:stretch>
        </p:blipFill>
        <p:spPr>
          <a:xfrm rot="20974934">
            <a:off x="423603" y="604421"/>
            <a:ext cx="2899310" cy="3036718"/>
          </a:xfrm>
          <a:prstGeom prst="rect">
            <a:avLst/>
          </a:prstGeom>
          <a:solidFill>
            <a:schemeClr val="bg2">
              <a:lumMod val="50000"/>
            </a:schemeClr>
          </a:solidFill>
          <a:ln>
            <a:solidFill>
              <a:schemeClr val="bg2">
                <a:lumMod val="50000"/>
              </a:schemeClr>
            </a:solidFill>
          </a:ln>
        </p:spPr>
      </p:pic>
      <p:pic>
        <p:nvPicPr>
          <p:cNvPr id="6" name="Picture 5">
            <a:extLst>
              <a:ext uri="{FF2B5EF4-FFF2-40B4-BE49-F238E27FC236}">
                <a16:creationId xmlns:a16="http://schemas.microsoft.com/office/drawing/2014/main" id="{1ED15211-EA1A-40A5-B169-88CA2CDD81EB}"/>
              </a:ext>
            </a:extLst>
          </p:cNvPr>
          <p:cNvPicPr>
            <a:picLocks noChangeAspect="1"/>
          </p:cNvPicPr>
          <p:nvPr/>
        </p:nvPicPr>
        <p:blipFill>
          <a:blip r:embed="rId3"/>
          <a:stretch>
            <a:fillRect/>
          </a:stretch>
        </p:blipFill>
        <p:spPr>
          <a:xfrm>
            <a:off x="3158886" y="2069091"/>
            <a:ext cx="2652994" cy="3276209"/>
          </a:xfrm>
          <a:prstGeom prst="rect">
            <a:avLst/>
          </a:prstGeom>
          <a:ln w="12700">
            <a:solidFill>
              <a:schemeClr val="bg2">
                <a:lumMod val="50000"/>
              </a:schemeClr>
            </a:solidFill>
          </a:ln>
        </p:spPr>
      </p:pic>
      <p:sp>
        <p:nvSpPr>
          <p:cNvPr id="7" name="Rectangle 6">
            <a:extLst>
              <a:ext uri="{FF2B5EF4-FFF2-40B4-BE49-F238E27FC236}">
                <a16:creationId xmlns:a16="http://schemas.microsoft.com/office/drawing/2014/main" id="{68642402-92A5-4012-95DD-C91C13150B80}"/>
              </a:ext>
            </a:extLst>
          </p:cNvPr>
          <p:cNvSpPr/>
          <p:nvPr/>
        </p:nvSpPr>
        <p:spPr>
          <a:xfrm>
            <a:off x="6041698" y="2122780"/>
            <a:ext cx="2699522" cy="369332"/>
          </a:xfrm>
          <a:prstGeom prst="rect">
            <a:avLst/>
          </a:prstGeom>
          <a:ln>
            <a:solidFill>
              <a:schemeClr val="bg2">
                <a:lumMod val="10000"/>
              </a:schemeClr>
            </a:solidFill>
          </a:ln>
        </p:spPr>
        <p:txBody>
          <a:bodyPr wrap="none">
            <a:spAutoFit/>
          </a:bodyPr>
          <a:lstStyle/>
          <a:p>
            <a:r>
              <a:rPr lang="en-US" b="1" dirty="0">
                <a:highlight>
                  <a:srgbClr val="FFFF00"/>
                </a:highlight>
                <a:hlinkClick r:id="rId4"/>
              </a:rPr>
              <a:t>achieve.lausd.net/nwpace</a:t>
            </a:r>
            <a:endParaRPr lang="en-US" b="1" dirty="0">
              <a:highlight>
                <a:srgbClr val="FFFF00"/>
              </a:highlight>
            </a:endParaRPr>
          </a:p>
        </p:txBody>
      </p:sp>
      <p:pic>
        <p:nvPicPr>
          <p:cNvPr id="9" name="Picture 4">
            <a:extLst>
              <a:ext uri="{FF2B5EF4-FFF2-40B4-BE49-F238E27FC236}">
                <a16:creationId xmlns:a16="http://schemas.microsoft.com/office/drawing/2014/main" id="{3A6A2BD6-EAAE-7E40-B59A-A4BAF679F66A}"/>
              </a:ext>
            </a:extLst>
          </p:cNvPr>
          <p:cNvPicPr>
            <a:picLocks noChangeAspect="1"/>
          </p:cNvPicPr>
          <p:nvPr/>
        </p:nvPicPr>
        <p:blipFill>
          <a:blip r:embed="rId5"/>
          <a:srcRect/>
          <a:stretch>
            <a:fillRect/>
          </a:stretch>
        </p:blipFill>
        <p:spPr>
          <a:xfrm rot="587592">
            <a:off x="673510" y="2831193"/>
            <a:ext cx="2997847" cy="3561157"/>
          </a:xfrm>
          <a:prstGeom prst="rect">
            <a:avLst/>
          </a:prstGeom>
          <a:ln w="28575">
            <a:solidFill>
              <a:schemeClr val="tx1"/>
            </a:solidFill>
          </a:ln>
        </p:spPr>
      </p:pic>
      <p:pic>
        <p:nvPicPr>
          <p:cNvPr id="3" name="Picture 2">
            <a:extLst>
              <a:ext uri="{FF2B5EF4-FFF2-40B4-BE49-F238E27FC236}">
                <a16:creationId xmlns:a16="http://schemas.microsoft.com/office/drawing/2014/main" id="{98801B7E-DF32-7348-9700-322054F5450A}"/>
              </a:ext>
            </a:extLst>
          </p:cNvPr>
          <p:cNvPicPr>
            <a:picLocks noChangeAspect="1"/>
          </p:cNvPicPr>
          <p:nvPr/>
        </p:nvPicPr>
        <p:blipFill>
          <a:blip r:embed="rId6"/>
          <a:stretch>
            <a:fillRect/>
          </a:stretch>
        </p:blipFill>
        <p:spPr>
          <a:xfrm>
            <a:off x="6041698" y="2986673"/>
            <a:ext cx="2776750" cy="1416767"/>
          </a:xfrm>
          <a:prstGeom prst="rect">
            <a:avLst/>
          </a:prstGeom>
          <a:ln w="19050">
            <a:solidFill>
              <a:schemeClr val="tx1"/>
            </a:solidFill>
          </a:ln>
        </p:spPr>
      </p:pic>
    </p:spTree>
    <p:extLst>
      <p:ext uri="{BB962C8B-B14F-4D97-AF65-F5344CB8AC3E}">
        <p14:creationId xmlns:p14="http://schemas.microsoft.com/office/powerpoint/2010/main" val="155896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760372" y="2114643"/>
            <a:ext cx="779577" cy="432666"/>
          </a:xfrm>
          <a:prstGeom prst="rect">
            <a:avLst/>
          </a:prstGeom>
        </p:spPr>
      </p:pic>
      <p:pic>
        <p:nvPicPr>
          <p:cNvPr id="3" name="Picture 3"/>
          <p:cNvPicPr>
            <a:picLocks noChangeAspect="1"/>
          </p:cNvPicPr>
          <p:nvPr/>
        </p:nvPicPr>
        <p:blipFill>
          <a:blip r:embed="rId3"/>
          <a:srcRect/>
          <a:stretch>
            <a:fillRect/>
          </a:stretch>
        </p:blipFill>
        <p:spPr>
          <a:xfrm>
            <a:off x="2538733" y="1371600"/>
            <a:ext cx="6687656" cy="4551786"/>
          </a:xfrm>
          <a:prstGeom prst="rect">
            <a:avLst/>
          </a:prstGeom>
        </p:spPr>
      </p:pic>
      <p:pic>
        <p:nvPicPr>
          <p:cNvPr id="4" name="Picture 4"/>
          <p:cNvPicPr>
            <a:picLocks noChangeAspect="1"/>
          </p:cNvPicPr>
          <p:nvPr/>
        </p:nvPicPr>
        <p:blipFill>
          <a:blip r:embed="rId4"/>
          <a:srcRect/>
          <a:stretch>
            <a:fillRect/>
          </a:stretch>
        </p:blipFill>
        <p:spPr>
          <a:xfrm>
            <a:off x="349177" y="3893716"/>
            <a:ext cx="3067649" cy="1674425"/>
          </a:xfrm>
          <a:prstGeom prst="rect">
            <a:avLst/>
          </a:prstGeom>
        </p:spPr>
      </p:pic>
      <p:sp>
        <p:nvSpPr>
          <p:cNvPr id="5" name="TextBox 5"/>
          <p:cNvSpPr txBox="1"/>
          <p:nvPr/>
        </p:nvSpPr>
        <p:spPr>
          <a:xfrm>
            <a:off x="4047520" y="2366541"/>
            <a:ext cx="4750090" cy="2743828"/>
          </a:xfrm>
          <a:prstGeom prst="rect">
            <a:avLst/>
          </a:prstGeom>
        </p:spPr>
        <p:txBody>
          <a:bodyPr lIns="0" tIns="0" rIns="0" bIns="0" rtlCol="0" anchor="t">
            <a:spAutoFit/>
          </a:bodyPr>
          <a:lstStyle/>
          <a:p>
            <a:pPr marL="0" lvl="1">
              <a:lnSpc>
                <a:spcPts val="2400"/>
              </a:lnSpc>
              <a:spcBef>
                <a:spcPct val="0"/>
              </a:spcBef>
            </a:pPr>
            <a:r>
              <a:rPr lang="en-US" sz="1500">
                <a:solidFill>
                  <a:srgbClr val="000000"/>
                </a:solidFill>
                <a:latin typeface="Nunito"/>
              </a:rPr>
              <a:t> Los Angeles Unified Bulletin 6745.2: Guidelines for the Required School Site Council and English Learner Advisory Committee provides guidance for school and District office administrators in the formation and functioning of the SSC and ELAC. Provisions of the policy were adapted and aligned to the guidance on public meetings provided by Governor GavinNewsom in Executive Order 10-25-20 in March of 2020 and the Los Angeles County Public Health recommendations for implementation beginning on August 2020.</a:t>
            </a:r>
          </a:p>
        </p:txBody>
      </p:sp>
      <p:grpSp>
        <p:nvGrpSpPr>
          <p:cNvPr id="6" name="Group 6"/>
          <p:cNvGrpSpPr/>
          <p:nvPr/>
        </p:nvGrpSpPr>
        <p:grpSpPr>
          <a:xfrm>
            <a:off x="195450" y="1487396"/>
            <a:ext cx="3564923" cy="1677141"/>
            <a:chOff x="0" y="-9525"/>
            <a:chExt cx="9506460" cy="4472375"/>
          </a:xfrm>
        </p:grpSpPr>
        <p:sp>
          <p:nvSpPr>
            <p:cNvPr id="7" name="TextBox 7"/>
            <p:cNvSpPr txBox="1"/>
            <p:nvPr/>
          </p:nvSpPr>
          <p:spPr>
            <a:xfrm>
              <a:off x="0" y="-9525"/>
              <a:ext cx="9506460" cy="3282948"/>
            </a:xfrm>
            <a:prstGeom prst="rect">
              <a:avLst/>
            </a:prstGeom>
          </p:spPr>
          <p:txBody>
            <a:bodyPr lIns="0" tIns="0" rIns="0" bIns="0" rtlCol="0" anchor="t">
              <a:spAutoFit/>
            </a:bodyPr>
            <a:lstStyle/>
            <a:p>
              <a:pPr>
                <a:lnSpc>
                  <a:spcPts val="4800"/>
                </a:lnSpc>
                <a:spcBef>
                  <a:spcPct val="0"/>
                </a:spcBef>
              </a:pPr>
              <a:r>
                <a:rPr lang="en-US" sz="4000">
                  <a:solidFill>
                    <a:srgbClr val="FE82A7"/>
                  </a:solidFill>
                  <a:latin typeface="Nunito Sans Bold Bold"/>
                </a:rPr>
                <a:t>UPDATE TO BULLETIN</a:t>
              </a:r>
            </a:p>
          </p:txBody>
        </p:sp>
        <p:sp>
          <p:nvSpPr>
            <p:cNvPr id="8" name="TextBox 8"/>
            <p:cNvSpPr txBox="1"/>
            <p:nvPr/>
          </p:nvSpPr>
          <p:spPr>
            <a:xfrm>
              <a:off x="0" y="3402730"/>
              <a:ext cx="9506460" cy="1060120"/>
            </a:xfrm>
            <a:prstGeom prst="rect">
              <a:avLst/>
            </a:prstGeom>
          </p:spPr>
          <p:txBody>
            <a:bodyPr lIns="0" tIns="0" rIns="0" bIns="0" rtlCol="0" anchor="t">
              <a:spAutoFit/>
            </a:bodyPr>
            <a:lstStyle/>
            <a:p>
              <a:pPr>
                <a:lnSpc>
                  <a:spcPts val="3080"/>
                </a:lnSpc>
                <a:spcBef>
                  <a:spcPct val="0"/>
                </a:spcBef>
              </a:pPr>
              <a:r>
                <a:rPr lang="en-US" sz="2800">
                  <a:solidFill>
                    <a:srgbClr val="191919"/>
                  </a:solidFill>
                  <a:latin typeface="Bristol"/>
                </a:rPr>
                <a:t>OVERVIEW</a:t>
              </a:r>
            </a:p>
          </p:txBody>
        </p:sp>
      </p:grpSp>
    </p:spTree>
    <p:extLst>
      <p:ext uri="{BB962C8B-B14F-4D97-AF65-F5344CB8AC3E}">
        <p14:creationId xmlns:p14="http://schemas.microsoft.com/office/powerpoint/2010/main" val="2926843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91988" y="1371600"/>
            <a:ext cx="6560025" cy="4403417"/>
          </a:xfrm>
          <a:prstGeom prst="rect">
            <a:avLst/>
          </a:prstGeom>
        </p:spPr>
      </p:pic>
      <p:sp>
        <p:nvSpPr>
          <p:cNvPr id="3" name="TextBox 3"/>
          <p:cNvSpPr txBox="1"/>
          <p:nvPr/>
        </p:nvSpPr>
        <p:spPr>
          <a:xfrm>
            <a:off x="19565" y="881063"/>
            <a:ext cx="3734951" cy="1192634"/>
          </a:xfrm>
          <a:prstGeom prst="rect">
            <a:avLst/>
          </a:prstGeom>
        </p:spPr>
        <p:txBody>
          <a:bodyPr lIns="0" tIns="0" rIns="0" bIns="0" rtlCol="0" anchor="t">
            <a:spAutoFit/>
          </a:bodyPr>
          <a:lstStyle/>
          <a:p>
            <a:pPr algn="ctr">
              <a:lnSpc>
                <a:spcPts val="3080"/>
              </a:lnSpc>
              <a:spcBef>
                <a:spcPct val="0"/>
              </a:spcBef>
            </a:pPr>
            <a:r>
              <a:rPr lang="en-US" sz="2800">
                <a:solidFill>
                  <a:srgbClr val="FE82A7"/>
                </a:solidFill>
                <a:latin typeface="Bristol"/>
              </a:rPr>
              <a:t>L.A. COUNTY PUBLIC HEALTH RECOMMENDATIONS</a:t>
            </a:r>
          </a:p>
        </p:txBody>
      </p:sp>
      <p:sp>
        <p:nvSpPr>
          <p:cNvPr id="4" name="TextBox 4"/>
          <p:cNvSpPr txBox="1"/>
          <p:nvPr/>
        </p:nvSpPr>
        <p:spPr>
          <a:xfrm>
            <a:off x="1291988" y="3362325"/>
            <a:ext cx="6560025" cy="1827423"/>
          </a:xfrm>
          <a:prstGeom prst="rect">
            <a:avLst/>
          </a:prstGeom>
        </p:spPr>
        <p:txBody>
          <a:bodyPr lIns="0" tIns="0" rIns="0" bIns="0" rtlCol="0" anchor="t">
            <a:spAutoFit/>
          </a:bodyPr>
          <a:lstStyle/>
          <a:p>
            <a:pPr algn="ctr">
              <a:lnSpc>
                <a:spcPts val="2880"/>
              </a:lnSpc>
            </a:pPr>
            <a:r>
              <a:rPr lang="en-US">
                <a:solidFill>
                  <a:srgbClr val="191919"/>
                </a:solidFill>
                <a:latin typeface="Nunito"/>
              </a:rPr>
              <a:t>Los Angeles County </a:t>
            </a:r>
            <a:r>
              <a:rPr lang="en-US">
                <a:solidFill>
                  <a:srgbClr val="191919"/>
                </a:solidFill>
                <a:latin typeface="Arimo"/>
              </a:rPr>
              <a:t>Public Health </a:t>
            </a:r>
          </a:p>
          <a:p>
            <a:pPr algn="ctr">
              <a:lnSpc>
                <a:spcPts val="2880"/>
              </a:lnSpc>
            </a:pPr>
            <a:r>
              <a:rPr lang="en-US">
                <a:solidFill>
                  <a:srgbClr val="191919"/>
                </a:solidFill>
                <a:latin typeface="Arimo"/>
              </a:rPr>
              <a:t>has communicated the following: </a:t>
            </a:r>
          </a:p>
          <a:p>
            <a:pPr marL="0" lvl="1" algn="ctr">
              <a:lnSpc>
                <a:spcPts val="2880"/>
              </a:lnSpc>
              <a:spcBef>
                <a:spcPct val="0"/>
              </a:spcBef>
            </a:pPr>
            <a:r>
              <a:rPr lang="en-US">
                <a:solidFill>
                  <a:srgbClr val="191919"/>
                </a:solidFill>
                <a:latin typeface="Arimo Bold"/>
              </a:rPr>
              <a:t>“Use of school facilities for non-school purposes (community meeting or events, on-site clinic visits by people who are neither students nor staff, etc.) is not permitted."</a:t>
            </a:r>
          </a:p>
        </p:txBody>
      </p:sp>
      <p:pic>
        <p:nvPicPr>
          <p:cNvPr id="5" name="Picture 5"/>
          <p:cNvPicPr>
            <a:picLocks noChangeAspect="1"/>
          </p:cNvPicPr>
          <p:nvPr/>
        </p:nvPicPr>
        <p:blipFill>
          <a:blip r:embed="rId3"/>
          <a:srcRect/>
          <a:stretch>
            <a:fillRect/>
          </a:stretch>
        </p:blipFill>
        <p:spPr>
          <a:xfrm>
            <a:off x="7867960" y="979906"/>
            <a:ext cx="958146" cy="1277528"/>
          </a:xfrm>
          <a:prstGeom prst="rect">
            <a:avLst/>
          </a:prstGeom>
        </p:spPr>
      </p:pic>
    </p:spTree>
    <p:extLst>
      <p:ext uri="{BB962C8B-B14F-4D97-AF65-F5344CB8AC3E}">
        <p14:creationId xmlns:p14="http://schemas.microsoft.com/office/powerpoint/2010/main" val="1642660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1331405"/>
            <a:ext cx="9059132" cy="3167534"/>
          </a:xfrm>
          <a:prstGeom prst="rect">
            <a:avLst/>
          </a:prstGeom>
        </p:spPr>
        <p:txBody>
          <a:bodyPr lIns="0" tIns="0" rIns="0" bIns="0" rtlCol="0" anchor="t">
            <a:spAutoFit/>
          </a:bodyPr>
          <a:lstStyle/>
          <a:p>
            <a:pPr algn="ctr">
              <a:lnSpc>
                <a:spcPts val="3840"/>
              </a:lnSpc>
            </a:pPr>
            <a:r>
              <a:rPr lang="en-US" sz="3200">
                <a:solidFill>
                  <a:srgbClr val="191919"/>
                </a:solidFill>
                <a:latin typeface="Nunito Sans Bold Bold"/>
              </a:rPr>
              <a:t> </a:t>
            </a:r>
          </a:p>
          <a:p>
            <a:pPr algn="ctr">
              <a:lnSpc>
                <a:spcPts val="3840"/>
              </a:lnSpc>
            </a:pPr>
            <a:r>
              <a:rPr lang="en-US" sz="3200">
                <a:solidFill>
                  <a:srgbClr val="191919"/>
                </a:solidFill>
                <a:latin typeface="Nunito Sans Bold Bold"/>
              </a:rPr>
              <a:t>SCHOOL SITE COUNCIL </a:t>
            </a:r>
          </a:p>
          <a:p>
            <a:pPr algn="ctr">
              <a:lnSpc>
                <a:spcPts val="3840"/>
              </a:lnSpc>
            </a:pPr>
            <a:r>
              <a:rPr lang="en-US" sz="3200">
                <a:solidFill>
                  <a:srgbClr val="191919"/>
                </a:solidFill>
                <a:latin typeface="Nunito Sans Bold Bold"/>
              </a:rPr>
              <a:t>&amp;</a:t>
            </a:r>
          </a:p>
          <a:p>
            <a:pPr algn="ctr">
              <a:lnSpc>
                <a:spcPts val="3840"/>
              </a:lnSpc>
            </a:pPr>
            <a:r>
              <a:rPr lang="en-US" sz="3200">
                <a:solidFill>
                  <a:srgbClr val="191919"/>
                </a:solidFill>
                <a:latin typeface="Nunito Sans Bold Bold"/>
              </a:rPr>
              <a:t> ENGLISH LEARNER ADVISORY COMMITTEE</a:t>
            </a:r>
          </a:p>
          <a:p>
            <a:pPr algn="ctr">
              <a:lnSpc>
                <a:spcPts val="3840"/>
              </a:lnSpc>
            </a:pPr>
            <a:endParaRPr lang="en-US" sz="3200">
              <a:solidFill>
                <a:srgbClr val="191919"/>
              </a:solidFill>
              <a:latin typeface="Nunito Sans Bold Bold"/>
            </a:endParaRPr>
          </a:p>
          <a:p>
            <a:pPr algn="ctr">
              <a:lnSpc>
                <a:spcPts val="1920"/>
              </a:lnSpc>
            </a:pPr>
            <a:endParaRPr lang="en-US" sz="3200">
              <a:solidFill>
                <a:srgbClr val="191919"/>
              </a:solidFill>
              <a:latin typeface="Nunito Sans Bold Bold"/>
            </a:endParaRPr>
          </a:p>
          <a:p>
            <a:pPr algn="ctr">
              <a:lnSpc>
                <a:spcPts val="3840"/>
              </a:lnSpc>
              <a:spcBef>
                <a:spcPct val="0"/>
              </a:spcBef>
            </a:pPr>
            <a:r>
              <a:rPr lang="en-US" sz="3200">
                <a:solidFill>
                  <a:srgbClr val="191919"/>
                </a:solidFill>
                <a:latin typeface="Arimo Bold"/>
              </a:rPr>
              <a:t>Parent Election Meeting Steps</a:t>
            </a:r>
            <a:r>
              <a:rPr lang="en-US" sz="3200">
                <a:solidFill>
                  <a:srgbClr val="191919"/>
                </a:solidFill>
                <a:latin typeface="Nunito Sans Bold Bold"/>
              </a:rPr>
              <a:t>.</a:t>
            </a:r>
          </a:p>
        </p:txBody>
      </p:sp>
      <p:sp>
        <p:nvSpPr>
          <p:cNvPr id="3" name="TextBox 3"/>
          <p:cNvSpPr txBox="1"/>
          <p:nvPr/>
        </p:nvSpPr>
        <p:spPr>
          <a:xfrm>
            <a:off x="861744" y="4998285"/>
            <a:ext cx="8026586" cy="602794"/>
          </a:xfrm>
          <a:prstGeom prst="rect">
            <a:avLst/>
          </a:prstGeom>
        </p:spPr>
        <p:txBody>
          <a:bodyPr lIns="0" tIns="0" rIns="0" bIns="0" rtlCol="0" anchor="t">
            <a:spAutoFit/>
          </a:bodyPr>
          <a:lstStyle/>
          <a:p>
            <a:pPr algn="ctr">
              <a:lnSpc>
                <a:spcPts val="5040"/>
              </a:lnSpc>
            </a:pPr>
            <a:r>
              <a:rPr lang="en-US" sz="3600">
                <a:solidFill>
                  <a:srgbClr val="FFFFFF"/>
                </a:solidFill>
                <a:latin typeface="Bristol Bold"/>
              </a:rPr>
              <a:t>Calling all parents elections are coming!</a:t>
            </a:r>
          </a:p>
        </p:txBody>
      </p:sp>
      <p:pic>
        <p:nvPicPr>
          <p:cNvPr id="6" name="Picture 6"/>
          <p:cNvPicPr>
            <a:picLocks noChangeAspect="1"/>
          </p:cNvPicPr>
          <p:nvPr/>
        </p:nvPicPr>
        <p:blipFill>
          <a:blip r:embed="rId2"/>
          <a:srcRect/>
          <a:stretch>
            <a:fillRect/>
          </a:stretch>
        </p:blipFill>
        <p:spPr>
          <a:xfrm>
            <a:off x="-127605" y="712155"/>
            <a:ext cx="2714550" cy="1811962"/>
          </a:xfrm>
          <a:prstGeom prst="rect">
            <a:avLst/>
          </a:prstGeom>
        </p:spPr>
      </p:pic>
    </p:spTree>
    <p:extLst>
      <p:ext uri="{BB962C8B-B14F-4D97-AF65-F5344CB8AC3E}">
        <p14:creationId xmlns:p14="http://schemas.microsoft.com/office/powerpoint/2010/main" val="3085555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20405" y="1153459"/>
            <a:ext cx="819579" cy="971158"/>
          </a:xfrm>
          <a:prstGeom prst="rect">
            <a:avLst/>
          </a:prstGeom>
        </p:spPr>
      </p:pic>
      <p:pic>
        <p:nvPicPr>
          <p:cNvPr id="3" name="Picture 3"/>
          <p:cNvPicPr>
            <a:picLocks noChangeAspect="1"/>
          </p:cNvPicPr>
          <p:nvPr/>
        </p:nvPicPr>
        <p:blipFill>
          <a:blip r:embed="rId3"/>
          <a:srcRect/>
          <a:stretch>
            <a:fillRect/>
          </a:stretch>
        </p:blipFill>
        <p:spPr>
          <a:xfrm rot="-5400000">
            <a:off x="6973930" y="3355240"/>
            <a:ext cx="4056809" cy="147521"/>
          </a:xfrm>
          <a:prstGeom prst="rect">
            <a:avLst/>
          </a:prstGeom>
        </p:spPr>
      </p:pic>
      <p:pic>
        <p:nvPicPr>
          <p:cNvPr id="4" name="Picture 4"/>
          <p:cNvPicPr>
            <a:picLocks noChangeAspect="1"/>
          </p:cNvPicPr>
          <p:nvPr/>
        </p:nvPicPr>
        <p:blipFill>
          <a:blip r:embed="rId4"/>
          <a:srcRect/>
          <a:stretch>
            <a:fillRect/>
          </a:stretch>
        </p:blipFill>
        <p:spPr>
          <a:xfrm>
            <a:off x="-3676907" y="705372"/>
            <a:ext cx="6024827" cy="5652383"/>
          </a:xfrm>
          <a:prstGeom prst="rect">
            <a:avLst/>
          </a:prstGeom>
        </p:spPr>
      </p:pic>
      <p:sp>
        <p:nvSpPr>
          <p:cNvPr id="5" name="TextBox 5"/>
          <p:cNvSpPr txBox="1"/>
          <p:nvPr/>
        </p:nvSpPr>
        <p:spPr>
          <a:xfrm>
            <a:off x="122656" y="2980530"/>
            <a:ext cx="2163417" cy="487313"/>
          </a:xfrm>
          <a:prstGeom prst="rect">
            <a:avLst/>
          </a:prstGeom>
        </p:spPr>
        <p:txBody>
          <a:bodyPr lIns="0" tIns="0" rIns="0" bIns="0" rtlCol="0" anchor="t">
            <a:spAutoFit/>
          </a:bodyPr>
          <a:lstStyle/>
          <a:p>
            <a:pPr>
              <a:lnSpc>
                <a:spcPts val="3840"/>
              </a:lnSpc>
            </a:pPr>
            <a:r>
              <a:rPr lang="en-US" sz="3200" spc="64">
                <a:solidFill>
                  <a:srgbClr val="191919"/>
                </a:solidFill>
                <a:latin typeface="Nunito Sans Bold Bold"/>
              </a:rPr>
              <a:t>STEP #1</a:t>
            </a:r>
          </a:p>
        </p:txBody>
      </p:sp>
      <p:pic>
        <p:nvPicPr>
          <p:cNvPr id="6" name="Picture 6"/>
          <p:cNvPicPr>
            <a:picLocks noChangeAspect="1"/>
          </p:cNvPicPr>
          <p:nvPr/>
        </p:nvPicPr>
        <p:blipFill>
          <a:blip r:embed="rId5"/>
          <a:srcRect/>
          <a:stretch>
            <a:fillRect/>
          </a:stretch>
        </p:blipFill>
        <p:spPr>
          <a:xfrm rot="-5400000">
            <a:off x="-298657" y="3356144"/>
            <a:ext cx="4571612" cy="166241"/>
          </a:xfrm>
          <a:prstGeom prst="rect">
            <a:avLst/>
          </a:prstGeom>
        </p:spPr>
      </p:pic>
      <p:sp>
        <p:nvSpPr>
          <p:cNvPr id="7" name="TextBox 7"/>
          <p:cNvSpPr txBox="1"/>
          <p:nvPr/>
        </p:nvSpPr>
        <p:spPr>
          <a:xfrm>
            <a:off x="2409766" y="1288927"/>
            <a:ext cx="6518809" cy="4360168"/>
          </a:xfrm>
          <a:prstGeom prst="rect">
            <a:avLst/>
          </a:prstGeom>
        </p:spPr>
        <p:txBody>
          <a:bodyPr lIns="0" tIns="0" rIns="0" bIns="0" rtlCol="0" anchor="t">
            <a:spAutoFit/>
          </a:bodyPr>
          <a:lstStyle/>
          <a:p>
            <a:pPr algn="ctr">
              <a:lnSpc>
                <a:spcPts val="1658"/>
              </a:lnSpc>
              <a:spcBef>
                <a:spcPct val="0"/>
              </a:spcBef>
            </a:pPr>
            <a:r>
              <a:rPr lang="en-US" sz="1507">
                <a:solidFill>
                  <a:srgbClr val="FE82A7"/>
                </a:solidFill>
                <a:latin typeface="Nunito Sans Bold Bold"/>
              </a:rPr>
              <a:t>ESTABLISH, AND COMMUNICATE TO STAKEHOLDERS, A GENERAL TIMELINE OF ACTIVITIES FOR THE PARENT ELECTIONS:</a:t>
            </a:r>
          </a:p>
          <a:p>
            <a:pPr>
              <a:lnSpc>
                <a:spcPts val="1658"/>
              </a:lnSpc>
              <a:spcBef>
                <a:spcPct val="0"/>
              </a:spcBef>
            </a:pPr>
            <a:endParaRPr lang="en-US" sz="1507">
              <a:solidFill>
                <a:srgbClr val="FE82A7"/>
              </a:solidFill>
              <a:latin typeface="Nunito Sans Bold Bold"/>
            </a:endParaRPr>
          </a:p>
          <a:p>
            <a:pPr>
              <a:lnSpc>
                <a:spcPts val="1658"/>
              </a:lnSpc>
            </a:pPr>
            <a:r>
              <a:rPr lang="en-US" sz="1507">
                <a:solidFill>
                  <a:srgbClr val="000000"/>
                </a:solidFill>
                <a:latin typeface="Nunito Sans Bold"/>
              </a:rPr>
              <a:t>    A. DISTRIBUTION OF FLYERS</a:t>
            </a:r>
          </a:p>
          <a:p>
            <a:pPr>
              <a:lnSpc>
                <a:spcPts val="1658"/>
              </a:lnSpc>
              <a:spcBef>
                <a:spcPct val="0"/>
              </a:spcBef>
            </a:pPr>
            <a:r>
              <a:rPr lang="en-US" sz="1507">
                <a:solidFill>
                  <a:srgbClr val="000000"/>
                </a:solidFill>
                <a:latin typeface="Nunito Sans Bold"/>
              </a:rPr>
              <a:t>    B. ONLINE ORIENTATION.  </a:t>
            </a:r>
          </a:p>
          <a:p>
            <a:pPr>
              <a:lnSpc>
                <a:spcPts val="1658"/>
              </a:lnSpc>
              <a:spcBef>
                <a:spcPct val="0"/>
              </a:spcBef>
            </a:pPr>
            <a:r>
              <a:rPr lang="en-US" sz="1507">
                <a:solidFill>
                  <a:srgbClr val="000000"/>
                </a:solidFill>
                <a:latin typeface="Nunito Sans Bold"/>
              </a:rPr>
              <a:t>    C. DISTRIBUTION OF SELF-NOMINATION FORM TEMPLATE </a:t>
            </a:r>
          </a:p>
          <a:p>
            <a:pPr>
              <a:lnSpc>
                <a:spcPts val="1658"/>
              </a:lnSpc>
              <a:spcBef>
                <a:spcPct val="0"/>
              </a:spcBef>
            </a:pPr>
            <a:r>
              <a:rPr lang="en-US" sz="1507">
                <a:solidFill>
                  <a:srgbClr val="000000"/>
                </a:solidFill>
                <a:latin typeface="Nunito Sans Bold"/>
              </a:rPr>
              <a:t>    D. POSTING OF PARENT ELECTION AGENDA ON-SITE AND ONLINE</a:t>
            </a:r>
          </a:p>
          <a:p>
            <a:pPr>
              <a:lnSpc>
                <a:spcPts val="1658"/>
              </a:lnSpc>
              <a:spcBef>
                <a:spcPct val="0"/>
              </a:spcBef>
            </a:pPr>
            <a:r>
              <a:rPr lang="en-US" sz="1507">
                <a:solidFill>
                  <a:srgbClr val="000000"/>
                </a:solidFill>
                <a:latin typeface="Nunito Sans Bold"/>
              </a:rPr>
              <a:t>    E. ONLINE ELECTION OF NEW MEMBERS. </a:t>
            </a:r>
          </a:p>
          <a:p>
            <a:pPr>
              <a:lnSpc>
                <a:spcPts val="1658"/>
              </a:lnSpc>
              <a:spcBef>
                <a:spcPct val="0"/>
              </a:spcBef>
            </a:pPr>
            <a:endParaRPr lang="en-US" sz="1507">
              <a:solidFill>
                <a:srgbClr val="000000"/>
              </a:solidFill>
              <a:latin typeface="Nunito Sans Bold"/>
            </a:endParaRPr>
          </a:p>
          <a:p>
            <a:pPr>
              <a:lnSpc>
                <a:spcPts val="1658"/>
              </a:lnSpc>
              <a:spcBef>
                <a:spcPct val="0"/>
              </a:spcBef>
            </a:pPr>
            <a:endParaRPr lang="en-US" sz="1507">
              <a:solidFill>
                <a:srgbClr val="000000"/>
              </a:solidFill>
              <a:latin typeface="Nunito Sans Bold"/>
            </a:endParaRPr>
          </a:p>
          <a:p>
            <a:pPr algn="ctr">
              <a:lnSpc>
                <a:spcPts val="1658"/>
              </a:lnSpc>
              <a:spcBef>
                <a:spcPct val="0"/>
              </a:spcBef>
            </a:pPr>
            <a:r>
              <a:rPr lang="en-US" sz="1507">
                <a:solidFill>
                  <a:srgbClr val="FE82A7"/>
                </a:solidFill>
                <a:latin typeface="Nunito Sans Bold Bold"/>
              </a:rPr>
              <a:t>FOR PRESCREENING ELIGIBILITY OF CANDIDATES AND TO ASSIST</a:t>
            </a:r>
          </a:p>
          <a:p>
            <a:pPr algn="ctr">
              <a:lnSpc>
                <a:spcPts val="1658"/>
              </a:lnSpc>
              <a:spcBef>
                <a:spcPct val="0"/>
              </a:spcBef>
            </a:pPr>
            <a:r>
              <a:rPr lang="en-US" sz="1507">
                <a:solidFill>
                  <a:srgbClr val="FE82A7"/>
                </a:solidFill>
                <a:latin typeface="Nunito Sans Bold Bold"/>
              </a:rPr>
              <a:t>FAMILIES WITH ONLINE CONNECTIVITY</a:t>
            </a:r>
          </a:p>
          <a:p>
            <a:pPr algn="ctr">
              <a:lnSpc>
                <a:spcPts val="1658"/>
              </a:lnSpc>
              <a:spcBef>
                <a:spcPct val="0"/>
              </a:spcBef>
            </a:pPr>
            <a:endParaRPr lang="en-US" sz="1507">
              <a:solidFill>
                <a:srgbClr val="FE82A7"/>
              </a:solidFill>
              <a:latin typeface="Nunito Sans Bold Bold"/>
            </a:endParaRPr>
          </a:p>
          <a:p>
            <a:pPr marL="325380" lvl="1" indent="-162690">
              <a:lnSpc>
                <a:spcPts val="1658"/>
              </a:lnSpc>
              <a:buFont typeface="Arial"/>
              <a:buChar char="•"/>
            </a:pPr>
            <a:r>
              <a:rPr lang="en-US" sz="1507">
                <a:solidFill>
                  <a:srgbClr val="000000"/>
                </a:solidFill>
                <a:latin typeface="Nunito Sans Bold"/>
              </a:rPr>
              <a:t>PROVIDE A FEW DAYS BETWEEN THE DATE OF SUBMISSION OF THE SELF-NOMINATION FORM AND THE ELECTION OF NEW MEMBERS. </a:t>
            </a:r>
          </a:p>
          <a:p>
            <a:pPr marL="325380" lvl="1" indent="-162690">
              <a:lnSpc>
                <a:spcPts val="1658"/>
              </a:lnSpc>
              <a:buFont typeface="Arial"/>
              <a:buChar char="•"/>
            </a:pPr>
            <a:r>
              <a:rPr lang="en-US" sz="1507">
                <a:solidFill>
                  <a:srgbClr val="000000"/>
                </a:solidFill>
                <a:latin typeface="Nunito Sans Bold"/>
              </a:rPr>
              <a:t>IDENTIFY SPECIFIC DATES AND TIMES TO SEND NOTICES, EMAIL AND BLACKBOARD CONNECT TEXT AND/OR VOICE</a:t>
            </a:r>
          </a:p>
          <a:p>
            <a:pPr>
              <a:lnSpc>
                <a:spcPts val="1658"/>
              </a:lnSpc>
              <a:spcBef>
                <a:spcPct val="0"/>
              </a:spcBef>
            </a:pPr>
            <a:r>
              <a:rPr lang="en-US" sz="1507">
                <a:solidFill>
                  <a:srgbClr val="000000"/>
                </a:solidFill>
                <a:latin typeface="Nunito Sans Bold"/>
              </a:rPr>
              <a:t>      MESSAGES AS REMINDERS. </a:t>
            </a:r>
          </a:p>
          <a:p>
            <a:pPr marL="325380" lvl="1" indent="-162690">
              <a:lnSpc>
                <a:spcPts val="1658"/>
              </a:lnSpc>
              <a:buFont typeface="Arial"/>
              <a:buChar char="•"/>
            </a:pPr>
            <a:r>
              <a:rPr lang="en-US" sz="1507">
                <a:solidFill>
                  <a:srgbClr val="000000"/>
                </a:solidFill>
                <a:latin typeface="Nunito Sans Bold"/>
              </a:rPr>
              <a:t>OVERCOMMUNICATE THE MEETING OPPORTUNITIES TO FAMILIES.</a:t>
            </a:r>
          </a:p>
          <a:p>
            <a:pPr algn="ctr">
              <a:lnSpc>
                <a:spcPts val="1658"/>
              </a:lnSpc>
              <a:spcBef>
                <a:spcPct val="0"/>
              </a:spcBef>
            </a:pPr>
            <a:r>
              <a:rPr lang="en-US" sz="1507">
                <a:solidFill>
                  <a:srgbClr val="000000"/>
                </a:solidFill>
                <a:latin typeface="Nunito Sans Bold"/>
              </a:rPr>
              <a:t> </a:t>
            </a:r>
          </a:p>
        </p:txBody>
      </p:sp>
      <p:pic>
        <p:nvPicPr>
          <p:cNvPr id="8" name="Picture 8"/>
          <p:cNvPicPr>
            <a:picLocks noChangeAspect="1"/>
          </p:cNvPicPr>
          <p:nvPr/>
        </p:nvPicPr>
        <p:blipFill>
          <a:blip r:embed="rId6"/>
          <a:srcRect/>
          <a:stretch>
            <a:fillRect/>
          </a:stretch>
        </p:blipFill>
        <p:spPr>
          <a:xfrm>
            <a:off x="616207" y="4779903"/>
            <a:ext cx="700855" cy="880184"/>
          </a:xfrm>
          <a:prstGeom prst="rect">
            <a:avLst/>
          </a:prstGeom>
        </p:spPr>
      </p:pic>
      <p:pic>
        <p:nvPicPr>
          <p:cNvPr id="9" name="Picture 9"/>
          <p:cNvPicPr>
            <a:picLocks noChangeAspect="1"/>
          </p:cNvPicPr>
          <p:nvPr/>
        </p:nvPicPr>
        <p:blipFill>
          <a:blip r:embed="rId7"/>
          <a:srcRect/>
          <a:stretch>
            <a:fillRect/>
          </a:stretch>
        </p:blipFill>
        <p:spPr>
          <a:xfrm>
            <a:off x="514350" y="1054813"/>
            <a:ext cx="802711" cy="691567"/>
          </a:xfrm>
          <a:prstGeom prst="rect">
            <a:avLst/>
          </a:prstGeom>
        </p:spPr>
      </p:pic>
    </p:spTree>
    <p:extLst>
      <p:ext uri="{BB962C8B-B14F-4D97-AF65-F5344CB8AC3E}">
        <p14:creationId xmlns:p14="http://schemas.microsoft.com/office/powerpoint/2010/main" val="2845478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20405" y="1153459"/>
            <a:ext cx="819579" cy="971158"/>
          </a:xfrm>
          <a:prstGeom prst="rect">
            <a:avLst/>
          </a:prstGeom>
        </p:spPr>
      </p:pic>
      <p:pic>
        <p:nvPicPr>
          <p:cNvPr id="3" name="Picture 3"/>
          <p:cNvPicPr>
            <a:picLocks noChangeAspect="1"/>
          </p:cNvPicPr>
          <p:nvPr/>
        </p:nvPicPr>
        <p:blipFill>
          <a:blip r:embed="rId3"/>
          <a:srcRect/>
          <a:stretch>
            <a:fillRect/>
          </a:stretch>
        </p:blipFill>
        <p:spPr>
          <a:xfrm rot="-5400000">
            <a:off x="6973930" y="3355240"/>
            <a:ext cx="4056809" cy="147521"/>
          </a:xfrm>
          <a:prstGeom prst="rect">
            <a:avLst/>
          </a:prstGeom>
        </p:spPr>
      </p:pic>
      <p:pic>
        <p:nvPicPr>
          <p:cNvPr id="4" name="Picture 4"/>
          <p:cNvPicPr>
            <a:picLocks noChangeAspect="1"/>
          </p:cNvPicPr>
          <p:nvPr/>
        </p:nvPicPr>
        <p:blipFill>
          <a:blip r:embed="rId4"/>
          <a:srcRect/>
          <a:stretch>
            <a:fillRect/>
          </a:stretch>
        </p:blipFill>
        <p:spPr>
          <a:xfrm>
            <a:off x="-3676907" y="705372"/>
            <a:ext cx="6024827" cy="5652383"/>
          </a:xfrm>
          <a:prstGeom prst="rect">
            <a:avLst/>
          </a:prstGeom>
        </p:spPr>
      </p:pic>
      <p:sp>
        <p:nvSpPr>
          <p:cNvPr id="5" name="TextBox 5"/>
          <p:cNvSpPr txBox="1"/>
          <p:nvPr/>
        </p:nvSpPr>
        <p:spPr>
          <a:xfrm>
            <a:off x="122656" y="2980530"/>
            <a:ext cx="2163417" cy="487313"/>
          </a:xfrm>
          <a:prstGeom prst="rect">
            <a:avLst/>
          </a:prstGeom>
        </p:spPr>
        <p:txBody>
          <a:bodyPr lIns="0" tIns="0" rIns="0" bIns="0" rtlCol="0" anchor="t">
            <a:spAutoFit/>
          </a:bodyPr>
          <a:lstStyle/>
          <a:p>
            <a:pPr>
              <a:lnSpc>
                <a:spcPts val="3840"/>
              </a:lnSpc>
            </a:pPr>
            <a:r>
              <a:rPr lang="en-US" sz="3200" spc="64">
                <a:solidFill>
                  <a:srgbClr val="191919"/>
                </a:solidFill>
                <a:latin typeface="Nunito Sans Bold Bold"/>
              </a:rPr>
              <a:t>STEP #2</a:t>
            </a:r>
          </a:p>
        </p:txBody>
      </p:sp>
      <p:pic>
        <p:nvPicPr>
          <p:cNvPr id="6" name="Picture 6"/>
          <p:cNvPicPr>
            <a:picLocks noChangeAspect="1"/>
          </p:cNvPicPr>
          <p:nvPr/>
        </p:nvPicPr>
        <p:blipFill>
          <a:blip r:embed="rId5"/>
          <a:srcRect/>
          <a:stretch>
            <a:fillRect/>
          </a:stretch>
        </p:blipFill>
        <p:spPr>
          <a:xfrm rot="-5400000">
            <a:off x="-298657" y="3356144"/>
            <a:ext cx="4571612" cy="166241"/>
          </a:xfrm>
          <a:prstGeom prst="rect">
            <a:avLst/>
          </a:prstGeom>
        </p:spPr>
      </p:pic>
      <p:sp>
        <p:nvSpPr>
          <p:cNvPr id="7" name="TextBox 7"/>
          <p:cNvSpPr txBox="1"/>
          <p:nvPr/>
        </p:nvSpPr>
        <p:spPr>
          <a:xfrm>
            <a:off x="2461305" y="1221655"/>
            <a:ext cx="6467270" cy="3911327"/>
          </a:xfrm>
          <a:prstGeom prst="rect">
            <a:avLst/>
          </a:prstGeom>
        </p:spPr>
        <p:txBody>
          <a:bodyPr lIns="0" tIns="0" rIns="0" bIns="0" rtlCol="0" anchor="t">
            <a:spAutoFit/>
          </a:bodyPr>
          <a:lstStyle/>
          <a:p>
            <a:pPr algn="ctr">
              <a:lnSpc>
                <a:spcPts val="2310"/>
              </a:lnSpc>
            </a:pPr>
            <a:endParaRPr sz="900"/>
          </a:p>
          <a:p>
            <a:pPr algn="ctr">
              <a:lnSpc>
                <a:spcPts val="2310"/>
              </a:lnSpc>
              <a:spcBef>
                <a:spcPct val="0"/>
              </a:spcBef>
            </a:pPr>
            <a:r>
              <a:rPr lang="en-US" sz="2100">
                <a:solidFill>
                  <a:srgbClr val="FE82A7"/>
                </a:solidFill>
                <a:latin typeface="Nunito Sans Bold Bold"/>
              </a:rPr>
              <a:t>ESTABLISH ZOOM LINKS FOR ORIENTATION </a:t>
            </a:r>
          </a:p>
          <a:p>
            <a:pPr algn="ctr">
              <a:lnSpc>
                <a:spcPts val="2310"/>
              </a:lnSpc>
              <a:spcBef>
                <a:spcPct val="0"/>
              </a:spcBef>
            </a:pPr>
            <a:r>
              <a:rPr lang="en-US" sz="2100">
                <a:solidFill>
                  <a:srgbClr val="FE82A7"/>
                </a:solidFill>
                <a:latin typeface="Nunito Sans Bold Bold"/>
              </a:rPr>
              <a:t>AND ELECTION MEETINGS</a:t>
            </a:r>
          </a:p>
          <a:p>
            <a:pPr algn="ctr">
              <a:lnSpc>
                <a:spcPts val="1658"/>
              </a:lnSpc>
              <a:spcBef>
                <a:spcPct val="0"/>
              </a:spcBef>
            </a:pPr>
            <a:endParaRPr lang="en-US" sz="2100">
              <a:solidFill>
                <a:srgbClr val="FE82A7"/>
              </a:solidFill>
              <a:latin typeface="Nunito Sans Bold Bold"/>
            </a:endParaRPr>
          </a:p>
          <a:p>
            <a:pPr algn="ctr">
              <a:lnSpc>
                <a:spcPts val="1658"/>
              </a:lnSpc>
              <a:spcBef>
                <a:spcPct val="0"/>
              </a:spcBef>
            </a:pPr>
            <a:endParaRPr lang="en-US" sz="2100">
              <a:solidFill>
                <a:srgbClr val="FE82A7"/>
              </a:solidFill>
              <a:latin typeface="Nunito Sans Bold Bold"/>
            </a:endParaRPr>
          </a:p>
          <a:p>
            <a:pPr algn="ctr">
              <a:lnSpc>
                <a:spcPts val="2310"/>
              </a:lnSpc>
              <a:spcBef>
                <a:spcPct val="0"/>
              </a:spcBef>
            </a:pPr>
            <a:endParaRPr lang="en-US" sz="2100">
              <a:solidFill>
                <a:srgbClr val="FE82A7"/>
              </a:solidFill>
              <a:latin typeface="Nunito Sans Bold Bold"/>
            </a:endParaRPr>
          </a:p>
          <a:p>
            <a:pPr marL="388620" lvl="1" indent="-194310">
              <a:lnSpc>
                <a:spcPts val="1980"/>
              </a:lnSpc>
              <a:buFont typeface="Arial"/>
              <a:buChar char="•"/>
            </a:pPr>
            <a:r>
              <a:rPr lang="en-US">
                <a:solidFill>
                  <a:srgbClr val="000000"/>
                </a:solidFill>
                <a:latin typeface="Nunito Sans Bold"/>
              </a:rPr>
              <a:t>TRANSLATION AND WAITING ROOM FUNCTIONS ENABLED</a:t>
            </a:r>
          </a:p>
          <a:p>
            <a:pPr>
              <a:lnSpc>
                <a:spcPts val="1980"/>
              </a:lnSpc>
            </a:pPr>
            <a:endParaRPr lang="en-US">
              <a:solidFill>
                <a:srgbClr val="000000"/>
              </a:solidFill>
              <a:latin typeface="Nunito Sans Bold"/>
            </a:endParaRPr>
          </a:p>
          <a:p>
            <a:pPr marL="388620" lvl="1" indent="-194310">
              <a:lnSpc>
                <a:spcPts val="1980"/>
              </a:lnSpc>
              <a:buFont typeface="Arial"/>
              <a:buChar char="•"/>
            </a:pPr>
            <a:r>
              <a:rPr lang="en-US">
                <a:solidFill>
                  <a:srgbClr val="000000"/>
                </a:solidFill>
                <a:latin typeface="Nunito Sans Bold Bold"/>
              </a:rPr>
              <a:t>I</a:t>
            </a:r>
            <a:r>
              <a:rPr lang="en-US">
                <a:solidFill>
                  <a:srgbClr val="000000"/>
                </a:solidFill>
                <a:latin typeface="Nunito Sans Bold"/>
              </a:rPr>
              <a:t>DENTIFY THE DIAL-IN CALLING INFORMATION.</a:t>
            </a:r>
          </a:p>
          <a:p>
            <a:pPr>
              <a:lnSpc>
                <a:spcPts val="1658"/>
              </a:lnSpc>
              <a:spcBef>
                <a:spcPct val="0"/>
              </a:spcBef>
            </a:pPr>
            <a:endParaRPr lang="en-US">
              <a:solidFill>
                <a:srgbClr val="000000"/>
              </a:solidFill>
              <a:latin typeface="Nunito Sans Bold"/>
            </a:endParaRPr>
          </a:p>
          <a:p>
            <a:pPr>
              <a:lnSpc>
                <a:spcPts val="1658"/>
              </a:lnSpc>
              <a:spcBef>
                <a:spcPct val="0"/>
              </a:spcBef>
            </a:pPr>
            <a:r>
              <a:rPr lang="en-US" sz="1507">
                <a:solidFill>
                  <a:srgbClr val="000000"/>
                </a:solidFill>
                <a:latin typeface="Nunito Sans Bold"/>
              </a:rPr>
              <a:t>   </a:t>
            </a:r>
          </a:p>
          <a:p>
            <a:pPr>
              <a:lnSpc>
                <a:spcPts val="1658"/>
              </a:lnSpc>
              <a:spcBef>
                <a:spcPct val="0"/>
              </a:spcBef>
            </a:pPr>
            <a:endParaRPr lang="en-US" sz="1507">
              <a:solidFill>
                <a:srgbClr val="000000"/>
              </a:solidFill>
              <a:latin typeface="Nunito Sans Bold"/>
            </a:endParaRPr>
          </a:p>
          <a:p>
            <a:pPr>
              <a:lnSpc>
                <a:spcPts val="1658"/>
              </a:lnSpc>
              <a:spcBef>
                <a:spcPct val="0"/>
              </a:spcBef>
            </a:pPr>
            <a:endParaRPr lang="en-US" sz="1507">
              <a:solidFill>
                <a:srgbClr val="000000"/>
              </a:solidFill>
              <a:latin typeface="Nunito Sans Bold"/>
            </a:endParaRPr>
          </a:p>
          <a:p>
            <a:pPr algn="ctr">
              <a:lnSpc>
                <a:spcPts val="1658"/>
              </a:lnSpc>
              <a:spcBef>
                <a:spcPct val="0"/>
              </a:spcBef>
            </a:pPr>
            <a:endParaRPr lang="en-US" sz="1507">
              <a:solidFill>
                <a:srgbClr val="000000"/>
              </a:solidFill>
              <a:latin typeface="Nunito Sans Bold"/>
            </a:endParaRPr>
          </a:p>
          <a:p>
            <a:pPr>
              <a:lnSpc>
                <a:spcPts val="1658"/>
              </a:lnSpc>
            </a:pPr>
            <a:endParaRPr lang="en-US" sz="1507">
              <a:solidFill>
                <a:srgbClr val="000000"/>
              </a:solidFill>
              <a:latin typeface="Nunito Sans Bold"/>
            </a:endParaRPr>
          </a:p>
          <a:p>
            <a:pPr algn="ctr">
              <a:lnSpc>
                <a:spcPts val="1658"/>
              </a:lnSpc>
              <a:spcBef>
                <a:spcPct val="0"/>
              </a:spcBef>
            </a:pPr>
            <a:r>
              <a:rPr lang="en-US" sz="1507">
                <a:solidFill>
                  <a:srgbClr val="000000"/>
                </a:solidFill>
                <a:latin typeface="Nunito Sans Bold"/>
              </a:rPr>
              <a:t> </a:t>
            </a:r>
          </a:p>
        </p:txBody>
      </p:sp>
      <p:pic>
        <p:nvPicPr>
          <p:cNvPr id="8" name="Picture 8"/>
          <p:cNvPicPr>
            <a:picLocks noChangeAspect="1"/>
          </p:cNvPicPr>
          <p:nvPr/>
        </p:nvPicPr>
        <p:blipFill>
          <a:blip r:embed="rId6"/>
          <a:srcRect/>
          <a:stretch>
            <a:fillRect/>
          </a:stretch>
        </p:blipFill>
        <p:spPr>
          <a:xfrm>
            <a:off x="616207" y="4779903"/>
            <a:ext cx="700855" cy="880184"/>
          </a:xfrm>
          <a:prstGeom prst="rect">
            <a:avLst/>
          </a:prstGeom>
        </p:spPr>
      </p:pic>
      <p:pic>
        <p:nvPicPr>
          <p:cNvPr id="9" name="Picture 9"/>
          <p:cNvPicPr>
            <a:picLocks noChangeAspect="1"/>
          </p:cNvPicPr>
          <p:nvPr/>
        </p:nvPicPr>
        <p:blipFill>
          <a:blip r:embed="rId7"/>
          <a:srcRect/>
          <a:stretch>
            <a:fillRect/>
          </a:stretch>
        </p:blipFill>
        <p:spPr>
          <a:xfrm>
            <a:off x="514350" y="1054813"/>
            <a:ext cx="802711" cy="691567"/>
          </a:xfrm>
          <a:prstGeom prst="rect">
            <a:avLst/>
          </a:prstGeom>
        </p:spPr>
      </p:pic>
      <p:pic>
        <p:nvPicPr>
          <p:cNvPr id="10" name="Picture 10"/>
          <p:cNvPicPr>
            <a:picLocks noChangeAspect="1"/>
          </p:cNvPicPr>
          <p:nvPr/>
        </p:nvPicPr>
        <p:blipFill>
          <a:blip r:embed="rId8"/>
          <a:srcRect/>
          <a:stretch>
            <a:fillRect/>
          </a:stretch>
        </p:blipFill>
        <p:spPr>
          <a:xfrm>
            <a:off x="4301832" y="4250957"/>
            <a:ext cx="2333058" cy="1749793"/>
          </a:xfrm>
          <a:prstGeom prst="rect">
            <a:avLst/>
          </a:prstGeom>
        </p:spPr>
      </p:pic>
    </p:spTree>
    <p:extLst>
      <p:ext uri="{BB962C8B-B14F-4D97-AF65-F5344CB8AC3E}">
        <p14:creationId xmlns:p14="http://schemas.microsoft.com/office/powerpoint/2010/main" val="4046748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20405" y="1153459"/>
            <a:ext cx="819579" cy="971158"/>
          </a:xfrm>
          <a:prstGeom prst="rect">
            <a:avLst/>
          </a:prstGeom>
        </p:spPr>
      </p:pic>
      <p:pic>
        <p:nvPicPr>
          <p:cNvPr id="3" name="Picture 3"/>
          <p:cNvPicPr>
            <a:picLocks noChangeAspect="1"/>
          </p:cNvPicPr>
          <p:nvPr/>
        </p:nvPicPr>
        <p:blipFill>
          <a:blip r:embed="rId3"/>
          <a:srcRect/>
          <a:stretch>
            <a:fillRect/>
          </a:stretch>
        </p:blipFill>
        <p:spPr>
          <a:xfrm rot="-5400000">
            <a:off x="6881161" y="3365504"/>
            <a:ext cx="4056809" cy="147521"/>
          </a:xfrm>
          <a:prstGeom prst="rect">
            <a:avLst/>
          </a:prstGeom>
        </p:spPr>
      </p:pic>
      <p:pic>
        <p:nvPicPr>
          <p:cNvPr id="4" name="Picture 4"/>
          <p:cNvPicPr>
            <a:picLocks noChangeAspect="1"/>
          </p:cNvPicPr>
          <p:nvPr/>
        </p:nvPicPr>
        <p:blipFill>
          <a:blip r:embed="rId4"/>
          <a:srcRect/>
          <a:stretch>
            <a:fillRect/>
          </a:stretch>
        </p:blipFill>
        <p:spPr>
          <a:xfrm>
            <a:off x="-3676907" y="705372"/>
            <a:ext cx="6024827" cy="5652383"/>
          </a:xfrm>
          <a:prstGeom prst="rect">
            <a:avLst/>
          </a:prstGeom>
        </p:spPr>
      </p:pic>
      <p:sp>
        <p:nvSpPr>
          <p:cNvPr id="5" name="TextBox 5"/>
          <p:cNvSpPr txBox="1"/>
          <p:nvPr/>
        </p:nvSpPr>
        <p:spPr>
          <a:xfrm>
            <a:off x="122656" y="2980530"/>
            <a:ext cx="2163417" cy="487313"/>
          </a:xfrm>
          <a:prstGeom prst="rect">
            <a:avLst/>
          </a:prstGeom>
        </p:spPr>
        <p:txBody>
          <a:bodyPr lIns="0" tIns="0" rIns="0" bIns="0" rtlCol="0" anchor="t">
            <a:spAutoFit/>
          </a:bodyPr>
          <a:lstStyle/>
          <a:p>
            <a:pPr>
              <a:lnSpc>
                <a:spcPts val="3840"/>
              </a:lnSpc>
            </a:pPr>
            <a:r>
              <a:rPr lang="en-US" sz="3200" spc="64">
                <a:solidFill>
                  <a:srgbClr val="191919"/>
                </a:solidFill>
                <a:latin typeface="Nunito Sans Bold Bold"/>
              </a:rPr>
              <a:t>STEP #3</a:t>
            </a:r>
          </a:p>
        </p:txBody>
      </p:sp>
      <p:pic>
        <p:nvPicPr>
          <p:cNvPr id="6" name="Picture 6"/>
          <p:cNvPicPr>
            <a:picLocks noChangeAspect="1"/>
          </p:cNvPicPr>
          <p:nvPr/>
        </p:nvPicPr>
        <p:blipFill>
          <a:blip r:embed="rId5"/>
          <a:srcRect/>
          <a:stretch>
            <a:fillRect/>
          </a:stretch>
        </p:blipFill>
        <p:spPr>
          <a:xfrm rot="-5400000">
            <a:off x="-298657" y="3356144"/>
            <a:ext cx="4571612" cy="166241"/>
          </a:xfrm>
          <a:prstGeom prst="rect">
            <a:avLst/>
          </a:prstGeom>
        </p:spPr>
      </p:pic>
      <p:sp>
        <p:nvSpPr>
          <p:cNvPr id="7" name="TextBox 7"/>
          <p:cNvSpPr txBox="1"/>
          <p:nvPr/>
        </p:nvSpPr>
        <p:spPr>
          <a:xfrm>
            <a:off x="2347920" y="1167746"/>
            <a:ext cx="4925301" cy="4065215"/>
          </a:xfrm>
          <a:prstGeom prst="rect">
            <a:avLst/>
          </a:prstGeom>
        </p:spPr>
        <p:txBody>
          <a:bodyPr lIns="0" tIns="0" rIns="0" bIns="0" rtlCol="0" anchor="t">
            <a:spAutoFit/>
          </a:bodyPr>
          <a:lstStyle/>
          <a:p>
            <a:pPr algn="ctr">
              <a:lnSpc>
                <a:spcPts val="1829"/>
              </a:lnSpc>
            </a:pPr>
            <a:endParaRPr sz="900"/>
          </a:p>
          <a:p>
            <a:pPr algn="ctr">
              <a:lnSpc>
                <a:spcPts val="2640"/>
              </a:lnSpc>
              <a:spcBef>
                <a:spcPct val="0"/>
              </a:spcBef>
            </a:pPr>
            <a:r>
              <a:rPr lang="en-US" sz="2400">
                <a:solidFill>
                  <a:srgbClr val="FE82A7"/>
                </a:solidFill>
                <a:latin typeface="Nunito Sans Bold Bold"/>
              </a:rPr>
              <a:t>DISTRIBUTE INFORMATION</a:t>
            </a:r>
          </a:p>
          <a:p>
            <a:pPr algn="ctr">
              <a:lnSpc>
                <a:spcPts val="1313"/>
              </a:lnSpc>
              <a:spcBef>
                <a:spcPct val="0"/>
              </a:spcBef>
            </a:pPr>
            <a:endParaRPr lang="en-US" sz="2400">
              <a:solidFill>
                <a:srgbClr val="FE82A7"/>
              </a:solidFill>
              <a:latin typeface="Nunito Sans Bold Bold"/>
            </a:endParaRPr>
          </a:p>
          <a:p>
            <a:pPr algn="ctr">
              <a:lnSpc>
                <a:spcPts val="1313"/>
              </a:lnSpc>
            </a:pPr>
            <a:endParaRPr lang="en-US" sz="2400">
              <a:solidFill>
                <a:srgbClr val="FE82A7"/>
              </a:solidFill>
              <a:latin typeface="Nunito Sans Bold Bold"/>
            </a:endParaRPr>
          </a:p>
          <a:p>
            <a:pPr marL="307731" lvl="1" indent="-153866">
              <a:lnSpc>
                <a:spcPts val="1568"/>
              </a:lnSpc>
              <a:buFont typeface="Arial"/>
              <a:buChar char="•"/>
            </a:pPr>
            <a:r>
              <a:rPr lang="en-US" sz="1425">
                <a:solidFill>
                  <a:srgbClr val="000000"/>
                </a:solidFill>
                <a:latin typeface="Nunito Sans Bold"/>
              </a:rPr>
              <a:t>DISTRIBUTE INFORMATION:  MAIL, EMAIL AND BLACKBOARD CONNECT TEXT MESSAGES TO PARENTS ANNOUNCING ORIENTATION AND ELECTION INFORMATION</a:t>
            </a:r>
          </a:p>
          <a:p>
            <a:pPr>
              <a:lnSpc>
                <a:spcPts val="1568"/>
              </a:lnSpc>
            </a:pPr>
            <a:endParaRPr lang="en-US" sz="1425">
              <a:solidFill>
                <a:srgbClr val="000000"/>
              </a:solidFill>
              <a:latin typeface="Nunito Sans Bold"/>
            </a:endParaRPr>
          </a:p>
          <a:p>
            <a:pPr>
              <a:lnSpc>
                <a:spcPts val="1568"/>
              </a:lnSpc>
            </a:pPr>
            <a:endParaRPr lang="en-US" sz="1425">
              <a:solidFill>
                <a:srgbClr val="000000"/>
              </a:solidFill>
              <a:latin typeface="Nunito Sans Bold"/>
            </a:endParaRPr>
          </a:p>
          <a:p>
            <a:pPr>
              <a:lnSpc>
                <a:spcPts val="1568"/>
              </a:lnSpc>
            </a:pPr>
            <a:endParaRPr lang="en-US" sz="1425">
              <a:solidFill>
                <a:srgbClr val="000000"/>
              </a:solidFill>
              <a:latin typeface="Nunito Sans Bold"/>
            </a:endParaRPr>
          </a:p>
          <a:p>
            <a:pPr marL="307731" lvl="1" indent="-153866">
              <a:lnSpc>
                <a:spcPts val="1568"/>
              </a:lnSpc>
              <a:buFont typeface="Arial"/>
              <a:buChar char="•"/>
            </a:pPr>
            <a:r>
              <a:rPr lang="en-US" sz="1425">
                <a:solidFill>
                  <a:srgbClr val="000000"/>
                </a:solidFill>
                <a:latin typeface="Nunito Sans Bold"/>
              </a:rPr>
              <a:t>THE LINK FOR SUBMITTING A SELF-NOMINATION FORM. OFFER PARENTS THE OPTION TO CALL OR</a:t>
            </a:r>
          </a:p>
          <a:p>
            <a:pPr>
              <a:lnSpc>
                <a:spcPts val="1568"/>
              </a:lnSpc>
            </a:pPr>
            <a:endParaRPr lang="en-US" sz="1425">
              <a:solidFill>
                <a:srgbClr val="000000"/>
              </a:solidFill>
              <a:latin typeface="Nunito Sans Bold"/>
            </a:endParaRPr>
          </a:p>
          <a:p>
            <a:pPr>
              <a:lnSpc>
                <a:spcPts val="1568"/>
              </a:lnSpc>
            </a:pPr>
            <a:endParaRPr lang="en-US" sz="1425">
              <a:solidFill>
                <a:srgbClr val="000000"/>
              </a:solidFill>
              <a:latin typeface="Nunito Sans Bold"/>
            </a:endParaRPr>
          </a:p>
          <a:p>
            <a:pPr>
              <a:lnSpc>
                <a:spcPts val="1568"/>
              </a:lnSpc>
            </a:pPr>
            <a:endParaRPr lang="en-US" sz="1425">
              <a:solidFill>
                <a:srgbClr val="000000"/>
              </a:solidFill>
              <a:latin typeface="Nunito Sans Bold"/>
            </a:endParaRPr>
          </a:p>
          <a:p>
            <a:pPr marL="307731" lvl="1" indent="-153866">
              <a:lnSpc>
                <a:spcPts val="1568"/>
              </a:lnSpc>
              <a:buFont typeface="Arial"/>
              <a:buChar char="•"/>
            </a:pPr>
            <a:r>
              <a:rPr lang="en-US" sz="1425">
                <a:solidFill>
                  <a:srgbClr val="000000"/>
                </a:solidFill>
                <a:latin typeface="Nunito Sans Bold"/>
              </a:rPr>
              <a:t>EMAIL THE SCHOOL TO SPEAK WITH SOMEONE SPECIFIC FOR ASSISTANCE WITH COMPLETING THE FORMS.</a:t>
            </a:r>
          </a:p>
          <a:p>
            <a:pPr>
              <a:lnSpc>
                <a:spcPts val="1313"/>
              </a:lnSpc>
              <a:spcBef>
                <a:spcPct val="0"/>
              </a:spcBef>
            </a:pPr>
            <a:endParaRPr lang="en-US" sz="1425">
              <a:solidFill>
                <a:srgbClr val="000000"/>
              </a:solidFill>
              <a:latin typeface="Nunito Sans Bold"/>
            </a:endParaRPr>
          </a:p>
          <a:p>
            <a:pPr>
              <a:lnSpc>
                <a:spcPts val="1313"/>
              </a:lnSpc>
            </a:pPr>
            <a:endParaRPr lang="en-US" sz="1425">
              <a:solidFill>
                <a:srgbClr val="000000"/>
              </a:solidFill>
              <a:latin typeface="Nunito Sans Bold"/>
            </a:endParaRPr>
          </a:p>
          <a:p>
            <a:pPr algn="ctr">
              <a:lnSpc>
                <a:spcPts val="1313"/>
              </a:lnSpc>
              <a:spcBef>
                <a:spcPct val="0"/>
              </a:spcBef>
            </a:pPr>
            <a:r>
              <a:rPr lang="en-US" sz="1193">
                <a:solidFill>
                  <a:srgbClr val="000000"/>
                </a:solidFill>
                <a:latin typeface="Nunito Sans Bold"/>
              </a:rPr>
              <a:t> </a:t>
            </a:r>
          </a:p>
        </p:txBody>
      </p:sp>
      <p:pic>
        <p:nvPicPr>
          <p:cNvPr id="8" name="Picture 8"/>
          <p:cNvPicPr>
            <a:picLocks noChangeAspect="1"/>
          </p:cNvPicPr>
          <p:nvPr/>
        </p:nvPicPr>
        <p:blipFill>
          <a:blip r:embed="rId6"/>
          <a:srcRect/>
          <a:stretch>
            <a:fillRect/>
          </a:stretch>
        </p:blipFill>
        <p:spPr>
          <a:xfrm>
            <a:off x="616207" y="4779903"/>
            <a:ext cx="700855" cy="880184"/>
          </a:xfrm>
          <a:prstGeom prst="rect">
            <a:avLst/>
          </a:prstGeom>
        </p:spPr>
      </p:pic>
      <p:pic>
        <p:nvPicPr>
          <p:cNvPr id="9" name="Picture 9"/>
          <p:cNvPicPr>
            <a:picLocks noChangeAspect="1"/>
          </p:cNvPicPr>
          <p:nvPr/>
        </p:nvPicPr>
        <p:blipFill>
          <a:blip r:embed="rId7"/>
          <a:srcRect/>
          <a:stretch>
            <a:fillRect/>
          </a:stretch>
        </p:blipFill>
        <p:spPr>
          <a:xfrm>
            <a:off x="514350" y="1054813"/>
            <a:ext cx="802711" cy="691567"/>
          </a:xfrm>
          <a:prstGeom prst="rect">
            <a:avLst/>
          </a:prstGeom>
        </p:spPr>
      </p:pic>
      <p:pic>
        <p:nvPicPr>
          <p:cNvPr id="10" name="Picture 10"/>
          <p:cNvPicPr>
            <a:picLocks noChangeAspect="1"/>
          </p:cNvPicPr>
          <p:nvPr/>
        </p:nvPicPr>
        <p:blipFill>
          <a:blip r:embed="rId8"/>
          <a:srcRect/>
          <a:stretch>
            <a:fillRect/>
          </a:stretch>
        </p:blipFill>
        <p:spPr>
          <a:xfrm>
            <a:off x="7318689" y="3070260"/>
            <a:ext cx="1405879" cy="922608"/>
          </a:xfrm>
          <a:prstGeom prst="rect">
            <a:avLst/>
          </a:prstGeom>
        </p:spPr>
      </p:pic>
      <p:pic>
        <p:nvPicPr>
          <p:cNvPr id="11" name="Picture 11"/>
          <p:cNvPicPr>
            <a:picLocks noChangeAspect="1"/>
          </p:cNvPicPr>
          <p:nvPr/>
        </p:nvPicPr>
        <p:blipFill>
          <a:blip r:embed="rId9"/>
          <a:srcRect l="4201"/>
          <a:stretch>
            <a:fillRect/>
          </a:stretch>
        </p:blipFill>
        <p:spPr>
          <a:xfrm>
            <a:off x="7337673" y="4594632"/>
            <a:ext cx="1410116" cy="946349"/>
          </a:xfrm>
          <a:prstGeom prst="rect">
            <a:avLst/>
          </a:prstGeom>
        </p:spPr>
      </p:pic>
      <p:pic>
        <p:nvPicPr>
          <p:cNvPr id="12" name="Picture 12"/>
          <p:cNvPicPr>
            <a:picLocks noChangeAspect="1"/>
          </p:cNvPicPr>
          <p:nvPr/>
        </p:nvPicPr>
        <p:blipFill>
          <a:blip r:embed="rId10"/>
          <a:srcRect/>
          <a:stretch>
            <a:fillRect/>
          </a:stretch>
        </p:blipFill>
        <p:spPr>
          <a:xfrm>
            <a:off x="7318689" y="1532654"/>
            <a:ext cx="1429100" cy="952733"/>
          </a:xfrm>
          <a:prstGeom prst="rect">
            <a:avLst/>
          </a:prstGeom>
        </p:spPr>
      </p:pic>
    </p:spTree>
    <p:extLst>
      <p:ext uri="{BB962C8B-B14F-4D97-AF65-F5344CB8AC3E}">
        <p14:creationId xmlns:p14="http://schemas.microsoft.com/office/powerpoint/2010/main" val="3155944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CC8F-74AA-784C-B965-CDCE082EFC36}"/>
              </a:ext>
            </a:extLst>
          </p:cNvPr>
          <p:cNvSpPr>
            <a:spLocks noGrp="1"/>
          </p:cNvSpPr>
          <p:nvPr>
            <p:ph type="title"/>
          </p:nvPr>
        </p:nvSpPr>
        <p:spPr/>
        <p:txBody>
          <a:bodyPr/>
          <a:lstStyle/>
          <a:p>
            <a:pPr algn="ctr"/>
            <a:r>
              <a:rPr lang="en-US" b="1" dirty="0"/>
              <a:t>Presentation Access </a:t>
            </a:r>
          </a:p>
        </p:txBody>
      </p:sp>
      <p:sp>
        <p:nvSpPr>
          <p:cNvPr id="3" name="Content Placeholder 2">
            <a:extLst>
              <a:ext uri="{FF2B5EF4-FFF2-40B4-BE49-F238E27FC236}">
                <a16:creationId xmlns:a16="http://schemas.microsoft.com/office/drawing/2014/main" id="{FCDF58DB-7C6D-2E4A-BF20-8C326F1AC3AC}"/>
              </a:ext>
            </a:extLst>
          </p:cNvPr>
          <p:cNvSpPr>
            <a:spLocks noGrp="1"/>
          </p:cNvSpPr>
          <p:nvPr>
            <p:ph idx="1"/>
          </p:nvPr>
        </p:nvSpPr>
        <p:spPr/>
        <p:txBody>
          <a:bodyPr/>
          <a:lstStyle/>
          <a:p>
            <a:r>
              <a:rPr lang="en-US" dirty="0"/>
              <a:t>If you would like to follow along with the presentation, please visit our website:</a:t>
            </a:r>
          </a:p>
          <a:p>
            <a:endParaRPr lang="en-US" dirty="0"/>
          </a:p>
          <a:p>
            <a:pPr marL="0" indent="0">
              <a:buNone/>
            </a:pPr>
            <a:r>
              <a:rPr lang="en-US" dirty="0"/>
              <a:t>	</a:t>
            </a:r>
            <a:r>
              <a:rPr lang="en-US" b="1" dirty="0">
                <a:highlight>
                  <a:srgbClr val="FFFF00"/>
                </a:highlight>
                <a:hlinkClick r:id="rId2"/>
              </a:rPr>
              <a:t>achieve.lausd.net/nwpace</a:t>
            </a:r>
            <a:endParaRPr lang="en-US" b="1" dirty="0">
              <a:highlight>
                <a:srgbClr val="FFFF00"/>
              </a:highlight>
            </a:endParaRPr>
          </a:p>
          <a:p>
            <a:pPr marL="0" indent="0">
              <a:buNone/>
            </a:pPr>
            <a:endParaRPr lang="en-US" dirty="0"/>
          </a:p>
        </p:txBody>
      </p:sp>
      <p:pic>
        <p:nvPicPr>
          <p:cNvPr id="4" name="Picture 3">
            <a:extLst>
              <a:ext uri="{FF2B5EF4-FFF2-40B4-BE49-F238E27FC236}">
                <a16:creationId xmlns:a16="http://schemas.microsoft.com/office/drawing/2014/main" id="{1809F2AD-47B6-4009-8BC7-465930DE6C75}"/>
              </a:ext>
            </a:extLst>
          </p:cNvPr>
          <p:cNvPicPr>
            <a:picLocks noChangeAspect="1"/>
          </p:cNvPicPr>
          <p:nvPr/>
        </p:nvPicPr>
        <p:blipFill>
          <a:blip r:embed="rId3"/>
          <a:stretch>
            <a:fillRect/>
          </a:stretch>
        </p:blipFill>
        <p:spPr>
          <a:xfrm>
            <a:off x="3694340" y="3980194"/>
            <a:ext cx="4821010" cy="2442717"/>
          </a:xfrm>
          <a:prstGeom prst="rect">
            <a:avLst/>
          </a:prstGeom>
          <a:ln>
            <a:solidFill>
              <a:schemeClr val="bg2">
                <a:lumMod val="10000"/>
              </a:schemeClr>
            </a:solidFill>
          </a:ln>
        </p:spPr>
      </p:pic>
      <p:pic>
        <p:nvPicPr>
          <p:cNvPr id="5" name="Picture 4">
            <a:extLst>
              <a:ext uri="{FF2B5EF4-FFF2-40B4-BE49-F238E27FC236}">
                <a16:creationId xmlns:a16="http://schemas.microsoft.com/office/drawing/2014/main" id="{BABB7860-1916-47FA-98C7-2E32D391DBC7}"/>
              </a:ext>
            </a:extLst>
          </p:cNvPr>
          <p:cNvPicPr>
            <a:picLocks noChangeAspect="1"/>
          </p:cNvPicPr>
          <p:nvPr/>
        </p:nvPicPr>
        <p:blipFill>
          <a:blip r:embed="rId4"/>
          <a:stretch>
            <a:fillRect/>
          </a:stretch>
        </p:blipFill>
        <p:spPr>
          <a:xfrm>
            <a:off x="7215188" y="260145"/>
            <a:ext cx="1166812" cy="1430544"/>
          </a:xfrm>
          <a:prstGeom prst="rect">
            <a:avLst/>
          </a:prstGeom>
        </p:spPr>
      </p:pic>
      <p:sp>
        <p:nvSpPr>
          <p:cNvPr id="6" name="Arrow: Right 5">
            <a:extLst>
              <a:ext uri="{FF2B5EF4-FFF2-40B4-BE49-F238E27FC236}">
                <a16:creationId xmlns:a16="http://schemas.microsoft.com/office/drawing/2014/main" id="{5ADE8698-E02D-482C-9926-48BEC8EFFF6C}"/>
              </a:ext>
            </a:extLst>
          </p:cNvPr>
          <p:cNvSpPr/>
          <p:nvPr/>
        </p:nvSpPr>
        <p:spPr>
          <a:xfrm>
            <a:off x="217714" y="2971800"/>
            <a:ext cx="1230086" cy="1226108"/>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963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20405" y="1153459"/>
            <a:ext cx="819579" cy="971158"/>
          </a:xfrm>
          <a:prstGeom prst="rect">
            <a:avLst/>
          </a:prstGeom>
        </p:spPr>
      </p:pic>
      <p:pic>
        <p:nvPicPr>
          <p:cNvPr id="3" name="Picture 3"/>
          <p:cNvPicPr>
            <a:picLocks noChangeAspect="1"/>
          </p:cNvPicPr>
          <p:nvPr/>
        </p:nvPicPr>
        <p:blipFill>
          <a:blip r:embed="rId3"/>
          <a:srcRect/>
          <a:stretch>
            <a:fillRect/>
          </a:stretch>
        </p:blipFill>
        <p:spPr>
          <a:xfrm rot="-5400000">
            <a:off x="6881161" y="3798429"/>
            <a:ext cx="4056809" cy="147521"/>
          </a:xfrm>
          <a:prstGeom prst="rect">
            <a:avLst/>
          </a:prstGeom>
        </p:spPr>
      </p:pic>
      <p:pic>
        <p:nvPicPr>
          <p:cNvPr id="4" name="Picture 4"/>
          <p:cNvPicPr>
            <a:picLocks noChangeAspect="1"/>
          </p:cNvPicPr>
          <p:nvPr/>
        </p:nvPicPr>
        <p:blipFill>
          <a:blip r:embed="rId4"/>
          <a:srcRect/>
          <a:stretch>
            <a:fillRect/>
          </a:stretch>
        </p:blipFill>
        <p:spPr>
          <a:xfrm>
            <a:off x="-3676907" y="705372"/>
            <a:ext cx="6024827" cy="5652383"/>
          </a:xfrm>
          <a:prstGeom prst="rect">
            <a:avLst/>
          </a:prstGeom>
        </p:spPr>
      </p:pic>
      <p:sp>
        <p:nvSpPr>
          <p:cNvPr id="5" name="TextBox 5"/>
          <p:cNvSpPr txBox="1"/>
          <p:nvPr/>
        </p:nvSpPr>
        <p:spPr>
          <a:xfrm>
            <a:off x="122656" y="2980530"/>
            <a:ext cx="2163417" cy="487313"/>
          </a:xfrm>
          <a:prstGeom prst="rect">
            <a:avLst/>
          </a:prstGeom>
        </p:spPr>
        <p:txBody>
          <a:bodyPr lIns="0" tIns="0" rIns="0" bIns="0" rtlCol="0" anchor="t">
            <a:spAutoFit/>
          </a:bodyPr>
          <a:lstStyle/>
          <a:p>
            <a:pPr>
              <a:lnSpc>
                <a:spcPts val="3840"/>
              </a:lnSpc>
            </a:pPr>
            <a:r>
              <a:rPr lang="en-US" sz="3200" spc="64">
                <a:solidFill>
                  <a:srgbClr val="191919"/>
                </a:solidFill>
                <a:latin typeface="Nunito Sans Bold Bold"/>
              </a:rPr>
              <a:t>STEP #4</a:t>
            </a:r>
          </a:p>
        </p:txBody>
      </p:sp>
      <p:pic>
        <p:nvPicPr>
          <p:cNvPr id="6" name="Picture 6"/>
          <p:cNvPicPr>
            <a:picLocks noChangeAspect="1"/>
          </p:cNvPicPr>
          <p:nvPr/>
        </p:nvPicPr>
        <p:blipFill>
          <a:blip r:embed="rId5"/>
          <a:srcRect/>
          <a:stretch>
            <a:fillRect/>
          </a:stretch>
        </p:blipFill>
        <p:spPr>
          <a:xfrm rot="-5400000">
            <a:off x="-298657" y="3356144"/>
            <a:ext cx="4571612" cy="166241"/>
          </a:xfrm>
          <a:prstGeom prst="rect">
            <a:avLst/>
          </a:prstGeom>
        </p:spPr>
      </p:pic>
      <p:grpSp>
        <p:nvGrpSpPr>
          <p:cNvPr id="7" name="Group 7"/>
          <p:cNvGrpSpPr/>
          <p:nvPr/>
        </p:nvGrpSpPr>
        <p:grpSpPr>
          <a:xfrm>
            <a:off x="7040866" y="-261004"/>
            <a:ext cx="2828925" cy="2828925"/>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82A7"/>
            </a:solidFill>
          </p:spPr>
        </p:sp>
      </p:grpSp>
      <p:sp>
        <p:nvSpPr>
          <p:cNvPr id="9" name="TextBox 9"/>
          <p:cNvSpPr txBox="1"/>
          <p:nvPr/>
        </p:nvSpPr>
        <p:spPr>
          <a:xfrm>
            <a:off x="2347920" y="719660"/>
            <a:ext cx="6123423" cy="6322244"/>
          </a:xfrm>
          <a:prstGeom prst="rect">
            <a:avLst/>
          </a:prstGeom>
        </p:spPr>
        <p:txBody>
          <a:bodyPr lIns="0" tIns="0" rIns="0" bIns="0" rtlCol="0" anchor="t">
            <a:spAutoFit/>
          </a:bodyPr>
          <a:lstStyle/>
          <a:p>
            <a:pPr algn="ctr">
              <a:lnSpc>
                <a:spcPts val="1297"/>
              </a:lnSpc>
            </a:pPr>
            <a:endParaRPr sz="900" dirty="0"/>
          </a:p>
          <a:p>
            <a:pPr>
              <a:lnSpc>
                <a:spcPts val="2310"/>
              </a:lnSpc>
            </a:pPr>
            <a:endParaRPr sz="900" dirty="0"/>
          </a:p>
          <a:p>
            <a:pPr>
              <a:lnSpc>
                <a:spcPts val="2310"/>
              </a:lnSpc>
            </a:pPr>
            <a:r>
              <a:rPr lang="en-US" sz="2100" dirty="0">
                <a:solidFill>
                  <a:srgbClr val="FE82A7"/>
                </a:solidFill>
                <a:latin typeface="Nunito Sans Bold Bold"/>
              </a:rPr>
              <a:t>HOLD AN ORIENTATION MEETING</a:t>
            </a:r>
          </a:p>
          <a:p>
            <a:pPr>
              <a:lnSpc>
                <a:spcPts val="2310"/>
              </a:lnSpc>
            </a:pPr>
            <a:endParaRPr lang="en-US" sz="2100" dirty="0">
              <a:solidFill>
                <a:srgbClr val="FE82A7"/>
              </a:solidFill>
              <a:latin typeface="Nunito Sans Bold Bold"/>
            </a:endParaRPr>
          </a:p>
          <a:p>
            <a:pPr algn="ctr">
              <a:lnSpc>
                <a:spcPts val="1872"/>
              </a:lnSpc>
            </a:pPr>
            <a:r>
              <a:rPr lang="en-US" sz="1702" dirty="0">
                <a:solidFill>
                  <a:srgbClr val="FE82A7"/>
                </a:solidFill>
                <a:latin typeface="Nunito Sans Bold Bold"/>
              </a:rPr>
              <a:t> </a:t>
            </a:r>
          </a:p>
          <a:p>
            <a:pPr marL="345440" lvl="1" indent="-172720">
              <a:lnSpc>
                <a:spcPts val="1760"/>
              </a:lnSpc>
              <a:buFont typeface="Arial"/>
              <a:buChar char="•"/>
            </a:pPr>
            <a:r>
              <a:rPr lang="en-US" sz="1600" dirty="0">
                <a:solidFill>
                  <a:srgbClr val="000000"/>
                </a:solidFill>
                <a:latin typeface="Nunito Sans Bold"/>
              </a:rPr>
              <a:t>ASK INTERESTED PARTICIPANTS TO IDENTIFY     THEMSELVES IN THE CHAT</a:t>
            </a:r>
          </a:p>
          <a:p>
            <a:pPr>
              <a:lnSpc>
                <a:spcPts val="1760"/>
              </a:lnSpc>
            </a:pPr>
            <a:endParaRPr lang="en-US" sz="1600" dirty="0">
              <a:solidFill>
                <a:srgbClr val="000000"/>
              </a:solidFill>
              <a:latin typeface="Nunito Sans Bold"/>
            </a:endParaRPr>
          </a:p>
          <a:p>
            <a:pPr>
              <a:lnSpc>
                <a:spcPts val="1760"/>
              </a:lnSpc>
            </a:pPr>
            <a:r>
              <a:rPr lang="en-US" sz="1600" dirty="0">
                <a:solidFill>
                  <a:srgbClr val="000000"/>
                </a:solidFill>
                <a:latin typeface="Nunito Sans Bold"/>
              </a:rPr>
              <a:t> </a:t>
            </a:r>
          </a:p>
          <a:p>
            <a:pPr marL="345440" lvl="1" indent="-172720">
              <a:lnSpc>
                <a:spcPts val="1760"/>
              </a:lnSpc>
              <a:buFont typeface="Arial"/>
              <a:buChar char="•"/>
            </a:pPr>
            <a:r>
              <a:rPr lang="en-US" sz="1600" dirty="0">
                <a:solidFill>
                  <a:srgbClr val="000000"/>
                </a:solidFill>
                <a:latin typeface="Nunito Sans Bold"/>
              </a:rPr>
              <a:t>SUBMIT THE SELF-NOMINATION FORM AGAIN</a:t>
            </a:r>
          </a:p>
          <a:p>
            <a:pPr>
              <a:lnSpc>
                <a:spcPts val="1760"/>
              </a:lnSpc>
            </a:pPr>
            <a:endParaRPr lang="en-US" sz="1600" dirty="0">
              <a:solidFill>
                <a:srgbClr val="000000"/>
              </a:solidFill>
              <a:latin typeface="Nunito Sans Bold"/>
            </a:endParaRPr>
          </a:p>
          <a:p>
            <a:pPr>
              <a:lnSpc>
                <a:spcPts val="1760"/>
              </a:lnSpc>
            </a:pPr>
            <a:endParaRPr lang="en-US" sz="1600" dirty="0">
              <a:solidFill>
                <a:srgbClr val="000000"/>
              </a:solidFill>
              <a:latin typeface="Nunito Sans Bold"/>
            </a:endParaRPr>
          </a:p>
          <a:p>
            <a:pPr marL="345440" lvl="1" indent="-172720">
              <a:lnSpc>
                <a:spcPts val="1760"/>
              </a:lnSpc>
              <a:buFont typeface="Arial"/>
              <a:buChar char="•"/>
            </a:pPr>
            <a:r>
              <a:rPr lang="en-US" sz="1600" dirty="0">
                <a:solidFill>
                  <a:srgbClr val="000000"/>
                </a:solidFill>
                <a:latin typeface="Nunito Sans Bold"/>
              </a:rPr>
              <a:t> IF THEY HAVE NOT ALREADY DONE SO, SEND THE FORM IN A LINK THROUGH THE CHAT FEATURE </a:t>
            </a:r>
          </a:p>
          <a:p>
            <a:pPr>
              <a:lnSpc>
                <a:spcPts val="1760"/>
              </a:lnSpc>
            </a:pPr>
            <a:endParaRPr lang="en-US" sz="1600" dirty="0">
              <a:solidFill>
                <a:srgbClr val="000000"/>
              </a:solidFill>
              <a:latin typeface="Nunito Sans Bold"/>
            </a:endParaRPr>
          </a:p>
          <a:p>
            <a:pPr>
              <a:lnSpc>
                <a:spcPts val="1760"/>
              </a:lnSpc>
            </a:pPr>
            <a:endParaRPr lang="en-US" sz="1600" dirty="0">
              <a:solidFill>
                <a:srgbClr val="000000"/>
              </a:solidFill>
              <a:latin typeface="Nunito Sans Bold"/>
            </a:endParaRPr>
          </a:p>
          <a:p>
            <a:pPr marL="345440" lvl="1" indent="-172720">
              <a:lnSpc>
                <a:spcPts val="1760"/>
              </a:lnSpc>
              <a:buFont typeface="Arial"/>
              <a:buChar char="•"/>
            </a:pPr>
            <a:r>
              <a:rPr lang="en-US" sz="1600" dirty="0">
                <a:solidFill>
                  <a:srgbClr val="000000"/>
                </a:solidFill>
                <a:latin typeface="Nunito Sans Bold"/>
              </a:rPr>
              <a:t>SHARE ELECTION MEETING INFORMATION, SUCH AS DATE AND TIME</a:t>
            </a:r>
          </a:p>
          <a:p>
            <a:pPr>
              <a:lnSpc>
                <a:spcPts val="1760"/>
              </a:lnSpc>
            </a:pPr>
            <a:r>
              <a:rPr lang="en-US" sz="1600" dirty="0">
                <a:solidFill>
                  <a:srgbClr val="000000"/>
                </a:solidFill>
                <a:latin typeface="Nunito Sans Bold"/>
              </a:rPr>
              <a:t> </a:t>
            </a:r>
          </a:p>
          <a:p>
            <a:pPr>
              <a:lnSpc>
                <a:spcPts val="1760"/>
              </a:lnSpc>
            </a:pPr>
            <a:endParaRPr lang="en-US" sz="1600" dirty="0">
              <a:solidFill>
                <a:srgbClr val="000000"/>
              </a:solidFill>
              <a:latin typeface="Nunito Sans Bold"/>
            </a:endParaRPr>
          </a:p>
          <a:p>
            <a:pPr marL="345440" lvl="1" indent="-172720">
              <a:lnSpc>
                <a:spcPts val="1760"/>
              </a:lnSpc>
              <a:buFont typeface="Arial"/>
              <a:buChar char="•"/>
            </a:pPr>
            <a:r>
              <a:rPr lang="en-US" sz="1600" dirty="0">
                <a:solidFill>
                  <a:srgbClr val="000000"/>
                </a:solidFill>
                <a:latin typeface="Nunito Sans Bold"/>
              </a:rPr>
              <a:t>SAVE THE CHAT AND RECORD THE MEETING.</a:t>
            </a:r>
          </a:p>
          <a:p>
            <a:pPr algn="ctr">
              <a:lnSpc>
                <a:spcPts val="931"/>
              </a:lnSpc>
              <a:spcBef>
                <a:spcPct val="0"/>
              </a:spcBef>
            </a:pPr>
            <a:endParaRPr lang="en-US" sz="1600" dirty="0">
              <a:solidFill>
                <a:srgbClr val="000000"/>
              </a:solidFill>
              <a:latin typeface="Nunito Sans Bold"/>
            </a:endParaRPr>
          </a:p>
          <a:p>
            <a:pPr algn="ctr">
              <a:lnSpc>
                <a:spcPts val="931"/>
              </a:lnSpc>
            </a:pPr>
            <a:endParaRPr lang="en-US" sz="1600" dirty="0">
              <a:solidFill>
                <a:srgbClr val="000000"/>
              </a:solidFill>
              <a:latin typeface="Nunito Sans Bold"/>
            </a:endParaRPr>
          </a:p>
          <a:p>
            <a:pPr>
              <a:lnSpc>
                <a:spcPts val="1112"/>
              </a:lnSpc>
            </a:pPr>
            <a:endParaRPr lang="en-US" sz="1600" dirty="0">
              <a:solidFill>
                <a:srgbClr val="000000"/>
              </a:solidFill>
              <a:latin typeface="Nunito Sans Bold"/>
            </a:endParaRPr>
          </a:p>
          <a:p>
            <a:pPr>
              <a:lnSpc>
                <a:spcPts val="1112"/>
              </a:lnSpc>
            </a:pPr>
            <a:endParaRPr lang="en-US" sz="1600" dirty="0">
              <a:solidFill>
                <a:srgbClr val="000000"/>
              </a:solidFill>
              <a:latin typeface="Nunito Sans Bold"/>
            </a:endParaRPr>
          </a:p>
          <a:p>
            <a:pPr>
              <a:lnSpc>
                <a:spcPts val="1112"/>
              </a:lnSpc>
            </a:pPr>
            <a:endParaRPr lang="en-US" sz="1600" dirty="0">
              <a:solidFill>
                <a:srgbClr val="000000"/>
              </a:solidFill>
              <a:latin typeface="Nunito Sans Bold"/>
            </a:endParaRPr>
          </a:p>
          <a:p>
            <a:pPr>
              <a:lnSpc>
                <a:spcPts val="1112"/>
              </a:lnSpc>
            </a:pPr>
            <a:endParaRPr lang="en-US" sz="1600" dirty="0">
              <a:solidFill>
                <a:srgbClr val="000000"/>
              </a:solidFill>
              <a:latin typeface="Nunito Sans Bold"/>
            </a:endParaRPr>
          </a:p>
          <a:p>
            <a:pPr>
              <a:lnSpc>
                <a:spcPts val="1112"/>
              </a:lnSpc>
            </a:pPr>
            <a:endParaRPr lang="en-US" sz="1600" dirty="0">
              <a:solidFill>
                <a:srgbClr val="000000"/>
              </a:solidFill>
              <a:latin typeface="Nunito Sans Bold"/>
            </a:endParaRPr>
          </a:p>
          <a:p>
            <a:pPr>
              <a:lnSpc>
                <a:spcPts val="1112"/>
              </a:lnSpc>
            </a:pPr>
            <a:endParaRPr lang="en-US" sz="1600" dirty="0">
              <a:solidFill>
                <a:srgbClr val="000000"/>
              </a:solidFill>
              <a:latin typeface="Nunito Sans Bold"/>
            </a:endParaRPr>
          </a:p>
          <a:p>
            <a:pPr>
              <a:lnSpc>
                <a:spcPts val="1112"/>
              </a:lnSpc>
            </a:pPr>
            <a:endParaRPr lang="en-US" sz="1600" dirty="0">
              <a:solidFill>
                <a:srgbClr val="000000"/>
              </a:solidFill>
              <a:latin typeface="Nunito Sans Bold"/>
            </a:endParaRPr>
          </a:p>
          <a:p>
            <a:pPr>
              <a:lnSpc>
                <a:spcPts val="931"/>
              </a:lnSpc>
              <a:spcBef>
                <a:spcPct val="0"/>
              </a:spcBef>
            </a:pPr>
            <a:endParaRPr lang="en-US" sz="1600" dirty="0">
              <a:solidFill>
                <a:srgbClr val="000000"/>
              </a:solidFill>
              <a:latin typeface="Nunito Sans Bold"/>
            </a:endParaRPr>
          </a:p>
          <a:p>
            <a:pPr>
              <a:lnSpc>
                <a:spcPts val="931"/>
              </a:lnSpc>
            </a:pPr>
            <a:endParaRPr lang="en-US" sz="1600" dirty="0">
              <a:solidFill>
                <a:srgbClr val="000000"/>
              </a:solidFill>
              <a:latin typeface="Nunito Sans Bold"/>
            </a:endParaRPr>
          </a:p>
          <a:p>
            <a:pPr algn="ctr">
              <a:lnSpc>
                <a:spcPts val="931"/>
              </a:lnSpc>
              <a:spcBef>
                <a:spcPct val="0"/>
              </a:spcBef>
            </a:pPr>
            <a:r>
              <a:rPr lang="en-US" sz="846" dirty="0">
                <a:solidFill>
                  <a:srgbClr val="000000"/>
                </a:solidFill>
                <a:latin typeface="Nunito Sans Bold"/>
              </a:rPr>
              <a:t> </a:t>
            </a:r>
          </a:p>
        </p:txBody>
      </p:sp>
      <p:pic>
        <p:nvPicPr>
          <p:cNvPr id="10" name="Picture 10"/>
          <p:cNvPicPr>
            <a:picLocks noChangeAspect="1"/>
          </p:cNvPicPr>
          <p:nvPr/>
        </p:nvPicPr>
        <p:blipFill>
          <a:blip r:embed="rId6"/>
          <a:srcRect/>
          <a:stretch>
            <a:fillRect/>
          </a:stretch>
        </p:blipFill>
        <p:spPr>
          <a:xfrm>
            <a:off x="616207" y="4779903"/>
            <a:ext cx="700855" cy="880184"/>
          </a:xfrm>
          <a:prstGeom prst="rect">
            <a:avLst/>
          </a:prstGeom>
        </p:spPr>
      </p:pic>
      <p:pic>
        <p:nvPicPr>
          <p:cNvPr id="11" name="Picture 11"/>
          <p:cNvPicPr>
            <a:picLocks noChangeAspect="1"/>
          </p:cNvPicPr>
          <p:nvPr/>
        </p:nvPicPr>
        <p:blipFill>
          <a:blip r:embed="rId7"/>
          <a:srcRect/>
          <a:stretch>
            <a:fillRect/>
          </a:stretch>
        </p:blipFill>
        <p:spPr>
          <a:xfrm>
            <a:off x="514350" y="1054813"/>
            <a:ext cx="802711" cy="691567"/>
          </a:xfrm>
          <a:prstGeom prst="rect">
            <a:avLst/>
          </a:prstGeom>
        </p:spPr>
      </p:pic>
      <p:pic>
        <p:nvPicPr>
          <p:cNvPr id="12" name="Picture 12"/>
          <p:cNvPicPr>
            <a:picLocks noChangeAspect="1"/>
          </p:cNvPicPr>
          <p:nvPr/>
        </p:nvPicPr>
        <p:blipFill>
          <a:blip r:embed="rId8"/>
          <a:srcRect/>
          <a:stretch>
            <a:fillRect/>
          </a:stretch>
        </p:blipFill>
        <p:spPr>
          <a:xfrm>
            <a:off x="7470259" y="857250"/>
            <a:ext cx="1513066" cy="1142365"/>
          </a:xfrm>
          <a:prstGeom prst="rect">
            <a:avLst/>
          </a:prstGeom>
        </p:spPr>
      </p:pic>
      <p:pic>
        <p:nvPicPr>
          <p:cNvPr id="13" name="Picture 13"/>
          <p:cNvPicPr>
            <a:picLocks noChangeAspect="1"/>
          </p:cNvPicPr>
          <p:nvPr/>
        </p:nvPicPr>
        <p:blipFill>
          <a:blip r:embed="rId9"/>
          <a:srcRect/>
          <a:stretch>
            <a:fillRect/>
          </a:stretch>
        </p:blipFill>
        <p:spPr>
          <a:xfrm>
            <a:off x="7369840" y="4716342"/>
            <a:ext cx="1774160" cy="1184252"/>
          </a:xfrm>
          <a:prstGeom prst="rect">
            <a:avLst/>
          </a:prstGeom>
        </p:spPr>
      </p:pic>
    </p:spTree>
    <p:extLst>
      <p:ext uri="{BB962C8B-B14F-4D97-AF65-F5344CB8AC3E}">
        <p14:creationId xmlns:p14="http://schemas.microsoft.com/office/powerpoint/2010/main" val="3639127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20405" y="1153459"/>
            <a:ext cx="819579" cy="971158"/>
          </a:xfrm>
          <a:prstGeom prst="rect">
            <a:avLst/>
          </a:prstGeom>
        </p:spPr>
      </p:pic>
      <p:pic>
        <p:nvPicPr>
          <p:cNvPr id="3" name="Picture 3"/>
          <p:cNvPicPr>
            <a:picLocks noChangeAspect="1"/>
          </p:cNvPicPr>
          <p:nvPr/>
        </p:nvPicPr>
        <p:blipFill>
          <a:blip r:embed="rId3"/>
          <a:srcRect/>
          <a:stretch>
            <a:fillRect/>
          </a:stretch>
        </p:blipFill>
        <p:spPr>
          <a:xfrm rot="-5400000">
            <a:off x="6881161" y="3365504"/>
            <a:ext cx="4056809" cy="147521"/>
          </a:xfrm>
          <a:prstGeom prst="rect">
            <a:avLst/>
          </a:prstGeom>
        </p:spPr>
      </p:pic>
      <p:pic>
        <p:nvPicPr>
          <p:cNvPr id="4" name="Picture 4"/>
          <p:cNvPicPr>
            <a:picLocks noChangeAspect="1"/>
          </p:cNvPicPr>
          <p:nvPr/>
        </p:nvPicPr>
        <p:blipFill>
          <a:blip r:embed="rId4"/>
          <a:srcRect/>
          <a:stretch>
            <a:fillRect/>
          </a:stretch>
        </p:blipFill>
        <p:spPr>
          <a:xfrm>
            <a:off x="-3676907" y="705372"/>
            <a:ext cx="6024827" cy="5652383"/>
          </a:xfrm>
          <a:prstGeom prst="rect">
            <a:avLst/>
          </a:prstGeom>
        </p:spPr>
      </p:pic>
      <p:sp>
        <p:nvSpPr>
          <p:cNvPr id="5" name="TextBox 5"/>
          <p:cNvSpPr txBox="1"/>
          <p:nvPr/>
        </p:nvSpPr>
        <p:spPr>
          <a:xfrm>
            <a:off x="122656" y="2980530"/>
            <a:ext cx="2163417" cy="487313"/>
          </a:xfrm>
          <a:prstGeom prst="rect">
            <a:avLst/>
          </a:prstGeom>
        </p:spPr>
        <p:txBody>
          <a:bodyPr lIns="0" tIns="0" rIns="0" bIns="0" rtlCol="0" anchor="t">
            <a:spAutoFit/>
          </a:bodyPr>
          <a:lstStyle/>
          <a:p>
            <a:pPr>
              <a:lnSpc>
                <a:spcPts val="3840"/>
              </a:lnSpc>
            </a:pPr>
            <a:r>
              <a:rPr lang="en-US" sz="3200" spc="64">
                <a:solidFill>
                  <a:srgbClr val="191919"/>
                </a:solidFill>
                <a:latin typeface="Nunito Sans Bold Bold"/>
              </a:rPr>
              <a:t>STEP #5</a:t>
            </a:r>
          </a:p>
        </p:txBody>
      </p:sp>
      <p:pic>
        <p:nvPicPr>
          <p:cNvPr id="6" name="Picture 6"/>
          <p:cNvPicPr>
            <a:picLocks noChangeAspect="1"/>
          </p:cNvPicPr>
          <p:nvPr/>
        </p:nvPicPr>
        <p:blipFill>
          <a:blip r:embed="rId5"/>
          <a:srcRect/>
          <a:stretch>
            <a:fillRect/>
          </a:stretch>
        </p:blipFill>
        <p:spPr>
          <a:xfrm rot="-5400000">
            <a:off x="-298657" y="3356144"/>
            <a:ext cx="4571612" cy="166241"/>
          </a:xfrm>
          <a:prstGeom prst="rect">
            <a:avLst/>
          </a:prstGeom>
        </p:spPr>
      </p:pic>
      <p:sp>
        <p:nvSpPr>
          <p:cNvPr id="7" name="TextBox 7"/>
          <p:cNvSpPr txBox="1"/>
          <p:nvPr/>
        </p:nvSpPr>
        <p:spPr>
          <a:xfrm>
            <a:off x="2347920" y="1167746"/>
            <a:ext cx="6347769" cy="4270400"/>
          </a:xfrm>
          <a:prstGeom prst="rect">
            <a:avLst/>
          </a:prstGeom>
        </p:spPr>
        <p:txBody>
          <a:bodyPr lIns="0" tIns="0" rIns="0" bIns="0" rtlCol="0" anchor="t">
            <a:spAutoFit/>
          </a:bodyPr>
          <a:lstStyle/>
          <a:p>
            <a:pPr algn="ctr">
              <a:lnSpc>
                <a:spcPts val="1829"/>
              </a:lnSpc>
            </a:pPr>
            <a:endParaRPr sz="900"/>
          </a:p>
          <a:p>
            <a:pPr>
              <a:lnSpc>
                <a:spcPts val="2640"/>
              </a:lnSpc>
              <a:spcBef>
                <a:spcPct val="0"/>
              </a:spcBef>
            </a:pPr>
            <a:r>
              <a:rPr lang="en-US" sz="2400">
                <a:solidFill>
                  <a:srgbClr val="FE82A7"/>
                </a:solidFill>
                <a:latin typeface="Nunito Sans Bold Bold"/>
              </a:rPr>
              <a:t>POSTING OF AGENDA</a:t>
            </a:r>
          </a:p>
          <a:p>
            <a:pPr algn="ctr">
              <a:lnSpc>
                <a:spcPts val="1313"/>
              </a:lnSpc>
              <a:spcBef>
                <a:spcPct val="0"/>
              </a:spcBef>
            </a:pPr>
            <a:endParaRPr lang="en-US" sz="2400">
              <a:solidFill>
                <a:srgbClr val="FE82A7"/>
              </a:solidFill>
              <a:latin typeface="Nunito Sans Bold Bold"/>
            </a:endParaRPr>
          </a:p>
          <a:p>
            <a:pPr algn="ctr">
              <a:lnSpc>
                <a:spcPts val="1313"/>
              </a:lnSpc>
            </a:pPr>
            <a:endParaRPr lang="en-US" sz="2400">
              <a:solidFill>
                <a:srgbClr val="FE82A7"/>
              </a:solidFill>
              <a:latin typeface="Nunito Sans Bold Bold"/>
            </a:endParaRPr>
          </a:p>
          <a:p>
            <a:pPr marL="307731" lvl="1" indent="-153866">
              <a:lnSpc>
                <a:spcPts val="1568"/>
              </a:lnSpc>
              <a:buFont typeface="Arial"/>
              <a:buChar char="•"/>
            </a:pPr>
            <a:r>
              <a:rPr lang="en-US" sz="1193">
                <a:solidFill>
                  <a:srgbClr val="000000"/>
                </a:solidFill>
                <a:latin typeface="Nunito Sans Bold"/>
              </a:rPr>
              <a:t>72 HOUR NOTICE.  </a:t>
            </a:r>
            <a:r>
              <a:rPr lang="en-US" sz="1425">
                <a:solidFill>
                  <a:srgbClr val="000000"/>
                </a:solidFill>
                <a:latin typeface="Nunito Sans Bold"/>
              </a:rPr>
              <a:t>POST THE ELECTION AGENDA                              ON-SITE AND ONLINE</a:t>
            </a:r>
          </a:p>
          <a:p>
            <a:pPr>
              <a:lnSpc>
                <a:spcPts val="1568"/>
              </a:lnSpc>
            </a:pPr>
            <a:endParaRPr lang="en-US" sz="1425">
              <a:solidFill>
                <a:srgbClr val="000000"/>
              </a:solidFill>
              <a:latin typeface="Nunito Sans Bold"/>
            </a:endParaRPr>
          </a:p>
          <a:p>
            <a:pPr>
              <a:lnSpc>
                <a:spcPts val="1568"/>
              </a:lnSpc>
            </a:pPr>
            <a:endParaRPr lang="en-US" sz="1425">
              <a:solidFill>
                <a:srgbClr val="000000"/>
              </a:solidFill>
              <a:latin typeface="Nunito Sans Bold"/>
            </a:endParaRPr>
          </a:p>
          <a:p>
            <a:pPr marL="307731" lvl="1" indent="-153866">
              <a:lnSpc>
                <a:spcPts val="1568"/>
              </a:lnSpc>
              <a:buFont typeface="Arial"/>
              <a:buChar char="•"/>
            </a:pPr>
            <a:r>
              <a:rPr lang="en-US" sz="1425">
                <a:solidFill>
                  <a:srgbClr val="000000"/>
                </a:solidFill>
                <a:latin typeface="Nunito Sans Bold"/>
              </a:rPr>
              <a:t>SEND THE ELECTION MEETING AGENDA, 72 HOURS</a:t>
            </a:r>
          </a:p>
          <a:p>
            <a:pPr>
              <a:lnSpc>
                <a:spcPts val="1568"/>
              </a:lnSpc>
            </a:pPr>
            <a:r>
              <a:rPr lang="en-US" sz="1425">
                <a:solidFill>
                  <a:srgbClr val="000000"/>
                </a:solidFill>
                <a:latin typeface="Nunito Sans Bold"/>
              </a:rPr>
              <a:t>      BEFORE THE MEETING</a:t>
            </a:r>
          </a:p>
          <a:p>
            <a:pPr>
              <a:lnSpc>
                <a:spcPts val="1568"/>
              </a:lnSpc>
            </a:pPr>
            <a:endParaRPr lang="en-US" sz="1425">
              <a:solidFill>
                <a:srgbClr val="000000"/>
              </a:solidFill>
              <a:latin typeface="Nunito Sans Bold"/>
            </a:endParaRPr>
          </a:p>
          <a:p>
            <a:pPr>
              <a:lnSpc>
                <a:spcPts val="1568"/>
              </a:lnSpc>
            </a:pPr>
            <a:endParaRPr lang="en-US" sz="1425">
              <a:solidFill>
                <a:srgbClr val="000000"/>
              </a:solidFill>
              <a:latin typeface="Nunito Sans Bold"/>
            </a:endParaRPr>
          </a:p>
          <a:p>
            <a:pPr marL="307731" lvl="1" indent="-153866">
              <a:lnSpc>
                <a:spcPts val="1568"/>
              </a:lnSpc>
              <a:buFont typeface="Arial"/>
              <a:buChar char="•"/>
            </a:pPr>
            <a:r>
              <a:rPr lang="en-US" sz="1425">
                <a:solidFill>
                  <a:srgbClr val="000000"/>
                </a:solidFill>
                <a:latin typeface="Nunito Sans Bold"/>
              </a:rPr>
              <a:t>INCLUDE THE DATE, TIME, AND ZOOM LOG IN AND DIAL-IN CALLING INFORMATION</a:t>
            </a:r>
          </a:p>
          <a:p>
            <a:pPr>
              <a:lnSpc>
                <a:spcPts val="1568"/>
              </a:lnSpc>
            </a:pPr>
            <a:endParaRPr lang="en-US" sz="1425">
              <a:solidFill>
                <a:srgbClr val="000000"/>
              </a:solidFill>
              <a:latin typeface="Nunito Sans Bold"/>
            </a:endParaRPr>
          </a:p>
          <a:p>
            <a:pPr>
              <a:lnSpc>
                <a:spcPts val="1568"/>
              </a:lnSpc>
            </a:pPr>
            <a:endParaRPr lang="en-US" sz="1425">
              <a:solidFill>
                <a:srgbClr val="000000"/>
              </a:solidFill>
              <a:latin typeface="Nunito Sans Bold"/>
            </a:endParaRPr>
          </a:p>
          <a:p>
            <a:pPr>
              <a:lnSpc>
                <a:spcPts val="1568"/>
              </a:lnSpc>
            </a:pPr>
            <a:endParaRPr lang="en-US" sz="1425">
              <a:solidFill>
                <a:srgbClr val="000000"/>
              </a:solidFill>
              <a:latin typeface="Nunito Sans Bold"/>
            </a:endParaRPr>
          </a:p>
          <a:p>
            <a:pPr>
              <a:lnSpc>
                <a:spcPts val="1568"/>
              </a:lnSpc>
            </a:pPr>
            <a:endParaRPr lang="en-US" sz="1425">
              <a:solidFill>
                <a:srgbClr val="000000"/>
              </a:solidFill>
              <a:latin typeface="Nunito Sans Bold"/>
            </a:endParaRPr>
          </a:p>
          <a:p>
            <a:pPr>
              <a:lnSpc>
                <a:spcPts val="1313"/>
              </a:lnSpc>
              <a:spcBef>
                <a:spcPct val="0"/>
              </a:spcBef>
            </a:pPr>
            <a:endParaRPr lang="en-US" sz="1425">
              <a:solidFill>
                <a:srgbClr val="000000"/>
              </a:solidFill>
              <a:latin typeface="Nunito Sans Bold"/>
            </a:endParaRPr>
          </a:p>
          <a:p>
            <a:pPr>
              <a:lnSpc>
                <a:spcPts val="1313"/>
              </a:lnSpc>
            </a:pPr>
            <a:endParaRPr lang="en-US" sz="1425">
              <a:solidFill>
                <a:srgbClr val="000000"/>
              </a:solidFill>
              <a:latin typeface="Nunito Sans Bold"/>
            </a:endParaRPr>
          </a:p>
          <a:p>
            <a:pPr algn="ctr">
              <a:lnSpc>
                <a:spcPts val="1313"/>
              </a:lnSpc>
              <a:spcBef>
                <a:spcPct val="0"/>
              </a:spcBef>
            </a:pPr>
            <a:r>
              <a:rPr lang="en-US" sz="1193">
                <a:solidFill>
                  <a:srgbClr val="000000"/>
                </a:solidFill>
                <a:latin typeface="Nunito Sans Bold"/>
              </a:rPr>
              <a:t> </a:t>
            </a:r>
          </a:p>
        </p:txBody>
      </p:sp>
      <p:pic>
        <p:nvPicPr>
          <p:cNvPr id="8" name="Picture 8"/>
          <p:cNvPicPr>
            <a:picLocks noChangeAspect="1"/>
          </p:cNvPicPr>
          <p:nvPr/>
        </p:nvPicPr>
        <p:blipFill>
          <a:blip r:embed="rId6"/>
          <a:srcRect/>
          <a:stretch>
            <a:fillRect/>
          </a:stretch>
        </p:blipFill>
        <p:spPr>
          <a:xfrm>
            <a:off x="616207" y="4779903"/>
            <a:ext cx="700855" cy="880184"/>
          </a:xfrm>
          <a:prstGeom prst="rect">
            <a:avLst/>
          </a:prstGeom>
        </p:spPr>
      </p:pic>
      <p:pic>
        <p:nvPicPr>
          <p:cNvPr id="9" name="Picture 9"/>
          <p:cNvPicPr>
            <a:picLocks noChangeAspect="1"/>
          </p:cNvPicPr>
          <p:nvPr/>
        </p:nvPicPr>
        <p:blipFill>
          <a:blip r:embed="rId7"/>
          <a:srcRect/>
          <a:stretch>
            <a:fillRect/>
          </a:stretch>
        </p:blipFill>
        <p:spPr>
          <a:xfrm>
            <a:off x="514350" y="1054813"/>
            <a:ext cx="802711" cy="691567"/>
          </a:xfrm>
          <a:prstGeom prst="rect">
            <a:avLst/>
          </a:prstGeom>
        </p:spPr>
      </p:pic>
      <p:grpSp>
        <p:nvGrpSpPr>
          <p:cNvPr id="10" name="Group 10"/>
          <p:cNvGrpSpPr/>
          <p:nvPr/>
        </p:nvGrpSpPr>
        <p:grpSpPr>
          <a:xfrm>
            <a:off x="7013226" y="1168"/>
            <a:ext cx="2828925" cy="2828925"/>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82A7"/>
            </a:solidFill>
          </p:spPr>
        </p:sp>
      </p:grpSp>
      <p:pic>
        <p:nvPicPr>
          <p:cNvPr id="12" name="Picture 12"/>
          <p:cNvPicPr>
            <a:picLocks noChangeAspect="1"/>
          </p:cNvPicPr>
          <p:nvPr/>
        </p:nvPicPr>
        <p:blipFill>
          <a:blip r:embed="rId8"/>
          <a:srcRect l="7975" r="4669"/>
          <a:stretch>
            <a:fillRect/>
          </a:stretch>
        </p:blipFill>
        <p:spPr>
          <a:xfrm>
            <a:off x="7164901" y="705372"/>
            <a:ext cx="2060345" cy="1572395"/>
          </a:xfrm>
          <a:prstGeom prst="rect">
            <a:avLst/>
          </a:prstGeom>
        </p:spPr>
      </p:pic>
      <p:pic>
        <p:nvPicPr>
          <p:cNvPr id="13" name="Picture 13"/>
          <p:cNvPicPr>
            <a:picLocks noChangeAspect="1"/>
          </p:cNvPicPr>
          <p:nvPr/>
        </p:nvPicPr>
        <p:blipFill>
          <a:blip r:embed="rId9"/>
          <a:srcRect t="14353" b="7760"/>
          <a:stretch>
            <a:fillRect/>
          </a:stretch>
        </p:blipFill>
        <p:spPr>
          <a:xfrm>
            <a:off x="4187568" y="4106371"/>
            <a:ext cx="1623535" cy="1894380"/>
          </a:xfrm>
          <a:prstGeom prst="rect">
            <a:avLst/>
          </a:prstGeom>
        </p:spPr>
      </p:pic>
      <p:pic>
        <p:nvPicPr>
          <p:cNvPr id="14" name="Picture 14"/>
          <p:cNvPicPr>
            <a:picLocks noChangeAspect="1"/>
          </p:cNvPicPr>
          <p:nvPr/>
        </p:nvPicPr>
        <p:blipFill>
          <a:blip r:embed="rId10"/>
          <a:srcRect l="7148" r="7148"/>
          <a:stretch>
            <a:fillRect/>
          </a:stretch>
        </p:blipFill>
        <p:spPr>
          <a:xfrm>
            <a:off x="6571539" y="4106371"/>
            <a:ext cx="1623535" cy="1894380"/>
          </a:xfrm>
          <a:prstGeom prst="rect">
            <a:avLst/>
          </a:prstGeom>
        </p:spPr>
      </p:pic>
      <p:sp>
        <p:nvSpPr>
          <p:cNvPr id="15" name="TextBox 15"/>
          <p:cNvSpPr txBox="1"/>
          <p:nvPr/>
        </p:nvSpPr>
        <p:spPr>
          <a:xfrm>
            <a:off x="7834511" y="2320721"/>
            <a:ext cx="1001294" cy="288412"/>
          </a:xfrm>
          <a:prstGeom prst="rect">
            <a:avLst/>
          </a:prstGeom>
        </p:spPr>
        <p:txBody>
          <a:bodyPr lIns="0" tIns="0" rIns="0" bIns="0" rtlCol="0" anchor="t">
            <a:spAutoFit/>
          </a:bodyPr>
          <a:lstStyle/>
          <a:p>
            <a:pPr algn="ctr">
              <a:lnSpc>
                <a:spcPts val="2380"/>
              </a:lnSpc>
            </a:pPr>
            <a:r>
              <a:rPr lang="en-US" sz="1700">
                <a:solidFill>
                  <a:srgbClr val="000000"/>
                </a:solidFill>
                <a:latin typeface="Nunito Sans Bold"/>
              </a:rPr>
              <a:t>HOURS</a:t>
            </a:r>
          </a:p>
        </p:txBody>
      </p:sp>
    </p:spTree>
    <p:extLst>
      <p:ext uri="{BB962C8B-B14F-4D97-AF65-F5344CB8AC3E}">
        <p14:creationId xmlns:p14="http://schemas.microsoft.com/office/powerpoint/2010/main" val="3682734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20405" y="1153459"/>
            <a:ext cx="819579" cy="971158"/>
          </a:xfrm>
          <a:prstGeom prst="rect">
            <a:avLst/>
          </a:prstGeom>
        </p:spPr>
      </p:pic>
      <p:pic>
        <p:nvPicPr>
          <p:cNvPr id="3" name="Picture 3"/>
          <p:cNvPicPr>
            <a:picLocks noChangeAspect="1"/>
          </p:cNvPicPr>
          <p:nvPr/>
        </p:nvPicPr>
        <p:blipFill>
          <a:blip r:embed="rId3"/>
          <a:srcRect/>
          <a:stretch>
            <a:fillRect/>
          </a:stretch>
        </p:blipFill>
        <p:spPr>
          <a:xfrm rot="-5400000">
            <a:off x="6881161" y="3365504"/>
            <a:ext cx="4056809" cy="147521"/>
          </a:xfrm>
          <a:prstGeom prst="rect">
            <a:avLst/>
          </a:prstGeom>
        </p:spPr>
      </p:pic>
      <p:pic>
        <p:nvPicPr>
          <p:cNvPr id="4" name="Picture 4"/>
          <p:cNvPicPr>
            <a:picLocks noChangeAspect="1"/>
          </p:cNvPicPr>
          <p:nvPr/>
        </p:nvPicPr>
        <p:blipFill>
          <a:blip r:embed="rId4"/>
          <a:srcRect/>
          <a:stretch>
            <a:fillRect/>
          </a:stretch>
        </p:blipFill>
        <p:spPr>
          <a:xfrm>
            <a:off x="-3886200" y="641171"/>
            <a:ext cx="6024827" cy="5652383"/>
          </a:xfrm>
          <a:prstGeom prst="rect">
            <a:avLst/>
          </a:prstGeom>
        </p:spPr>
      </p:pic>
      <p:sp>
        <p:nvSpPr>
          <p:cNvPr id="5" name="TextBox 5"/>
          <p:cNvSpPr txBox="1"/>
          <p:nvPr/>
        </p:nvSpPr>
        <p:spPr>
          <a:xfrm>
            <a:off x="-147577" y="2952431"/>
            <a:ext cx="2163417" cy="487313"/>
          </a:xfrm>
          <a:prstGeom prst="rect">
            <a:avLst/>
          </a:prstGeom>
        </p:spPr>
        <p:txBody>
          <a:bodyPr lIns="0" tIns="0" rIns="0" bIns="0" rtlCol="0" anchor="t">
            <a:spAutoFit/>
          </a:bodyPr>
          <a:lstStyle/>
          <a:p>
            <a:pPr>
              <a:lnSpc>
                <a:spcPts val="3840"/>
              </a:lnSpc>
            </a:pPr>
            <a:r>
              <a:rPr lang="en-US" sz="3200" spc="64" dirty="0">
                <a:solidFill>
                  <a:srgbClr val="191919"/>
                </a:solidFill>
                <a:latin typeface="Nunito Sans Bold Bold"/>
              </a:rPr>
              <a:t>STEP #6</a:t>
            </a:r>
          </a:p>
        </p:txBody>
      </p:sp>
      <p:pic>
        <p:nvPicPr>
          <p:cNvPr id="6" name="Picture 6"/>
          <p:cNvPicPr>
            <a:picLocks noChangeAspect="1"/>
          </p:cNvPicPr>
          <p:nvPr/>
        </p:nvPicPr>
        <p:blipFill>
          <a:blip r:embed="rId5"/>
          <a:srcRect/>
          <a:stretch>
            <a:fillRect/>
          </a:stretch>
        </p:blipFill>
        <p:spPr>
          <a:xfrm rot="-5400000">
            <a:off x="-407515" y="3384243"/>
            <a:ext cx="4571612" cy="166241"/>
          </a:xfrm>
          <a:prstGeom prst="rect">
            <a:avLst/>
          </a:prstGeom>
        </p:spPr>
      </p:pic>
      <p:sp>
        <p:nvSpPr>
          <p:cNvPr id="7" name="TextBox 7"/>
          <p:cNvSpPr txBox="1"/>
          <p:nvPr/>
        </p:nvSpPr>
        <p:spPr>
          <a:xfrm>
            <a:off x="2070269" y="971803"/>
            <a:ext cx="6559382" cy="6117059"/>
          </a:xfrm>
          <a:prstGeom prst="rect">
            <a:avLst/>
          </a:prstGeom>
        </p:spPr>
        <p:txBody>
          <a:bodyPr lIns="0" tIns="0" rIns="0" bIns="0" rtlCol="0" anchor="t">
            <a:spAutoFit/>
          </a:bodyPr>
          <a:lstStyle/>
          <a:p>
            <a:pPr algn="ctr">
              <a:lnSpc>
                <a:spcPts val="1829"/>
              </a:lnSpc>
            </a:pPr>
            <a:endParaRPr sz="900" dirty="0"/>
          </a:p>
          <a:p>
            <a:pPr>
              <a:lnSpc>
                <a:spcPts val="2640"/>
              </a:lnSpc>
            </a:pPr>
            <a:r>
              <a:rPr lang="en-US" sz="2400" dirty="0">
                <a:solidFill>
                  <a:srgbClr val="FE82A7"/>
                </a:solidFill>
                <a:latin typeface="Nunito Sans Bold Bold"/>
              </a:rPr>
              <a:t>ON THE DAY OF THE ELECTION</a:t>
            </a:r>
          </a:p>
          <a:p>
            <a:pPr>
              <a:lnSpc>
                <a:spcPts val="2640"/>
              </a:lnSpc>
            </a:pPr>
            <a:endParaRPr lang="en-US" sz="2400" dirty="0">
              <a:solidFill>
                <a:srgbClr val="FE82A7"/>
              </a:solidFill>
              <a:latin typeface="Nunito Sans Bold Bold"/>
            </a:endParaRPr>
          </a:p>
          <a:p>
            <a:pPr>
              <a:lnSpc>
                <a:spcPts val="1568"/>
              </a:lnSpc>
            </a:pPr>
            <a:endParaRPr lang="en-US" sz="2400" dirty="0">
              <a:solidFill>
                <a:srgbClr val="FE82A7"/>
              </a:solidFill>
              <a:latin typeface="Nunito Sans Bold Bold"/>
            </a:endParaRPr>
          </a:p>
          <a:p>
            <a:pPr marL="307731" lvl="1" indent="-153866">
              <a:lnSpc>
                <a:spcPts val="1568"/>
              </a:lnSpc>
              <a:buFont typeface="Arial"/>
              <a:buChar char="•"/>
            </a:pPr>
            <a:r>
              <a:rPr lang="en-US" sz="1425" dirty="0">
                <a:solidFill>
                  <a:srgbClr val="000000"/>
                </a:solidFill>
                <a:latin typeface="Nunito Sans Bold"/>
              </a:rPr>
              <a:t>OPEN THE MEETING 30 MINUTES EARLY TO </a:t>
            </a:r>
          </a:p>
          <a:p>
            <a:pPr>
              <a:lnSpc>
                <a:spcPts val="1568"/>
              </a:lnSpc>
            </a:pPr>
            <a:r>
              <a:rPr lang="en-US" sz="1425" dirty="0">
                <a:solidFill>
                  <a:srgbClr val="000000"/>
                </a:solidFill>
                <a:latin typeface="Nunito Sans Bold"/>
              </a:rPr>
              <a:t>       RESOLVE CONNECTION ISSUES, REVIEW STAFF ROLES</a:t>
            </a:r>
          </a:p>
          <a:p>
            <a:pPr>
              <a:lnSpc>
                <a:spcPts val="1568"/>
              </a:lnSpc>
            </a:pPr>
            <a:endParaRPr lang="en-US" sz="1425" dirty="0">
              <a:solidFill>
                <a:srgbClr val="000000"/>
              </a:solidFill>
              <a:latin typeface="Nunito Sans Bold"/>
            </a:endParaRPr>
          </a:p>
          <a:p>
            <a:pPr marL="307731" lvl="1" indent="-153866">
              <a:lnSpc>
                <a:spcPts val="1568"/>
              </a:lnSpc>
              <a:buFont typeface="Arial"/>
              <a:buChar char="•"/>
            </a:pPr>
            <a:r>
              <a:rPr lang="en-US" sz="1425" dirty="0">
                <a:solidFill>
                  <a:srgbClr val="000000"/>
                </a:solidFill>
                <a:latin typeface="Nunito Sans Bold"/>
              </a:rPr>
              <a:t>TEST THE TRANSLATION FEATURE</a:t>
            </a:r>
          </a:p>
          <a:p>
            <a:pPr>
              <a:lnSpc>
                <a:spcPts val="1568"/>
              </a:lnSpc>
            </a:pPr>
            <a:r>
              <a:rPr lang="en-US" sz="1425" dirty="0">
                <a:solidFill>
                  <a:srgbClr val="000000"/>
                </a:solidFill>
                <a:latin typeface="Nunito Sans Bold"/>
              </a:rPr>
              <a:t> </a:t>
            </a:r>
          </a:p>
          <a:p>
            <a:pPr marL="307731" lvl="1" indent="-153866">
              <a:lnSpc>
                <a:spcPts val="1568"/>
              </a:lnSpc>
              <a:buFont typeface="Arial"/>
              <a:buChar char="•"/>
            </a:pPr>
            <a:r>
              <a:rPr lang="en-US" sz="1425" dirty="0">
                <a:solidFill>
                  <a:srgbClr val="000000"/>
                </a:solidFill>
                <a:latin typeface="Nunito Sans Bold"/>
              </a:rPr>
              <a:t>THE NAMES OF THE SELF-NOMINATED CANDIDATES SHOULD BE PRESENTED SO THEY ARE ALL VISIBLE ON THE MEETING</a:t>
            </a:r>
          </a:p>
          <a:p>
            <a:pPr>
              <a:lnSpc>
                <a:spcPts val="1568"/>
              </a:lnSpc>
            </a:pPr>
            <a:r>
              <a:rPr lang="en-US" sz="1425" dirty="0">
                <a:solidFill>
                  <a:srgbClr val="000000"/>
                </a:solidFill>
                <a:latin typeface="Nunito Sans Bold"/>
              </a:rPr>
              <a:t>      SCREEN AT THE SAME TIME. </a:t>
            </a:r>
          </a:p>
          <a:p>
            <a:pPr>
              <a:lnSpc>
                <a:spcPts val="1568"/>
              </a:lnSpc>
            </a:pPr>
            <a:endParaRPr lang="en-US" sz="1425" dirty="0">
              <a:solidFill>
                <a:srgbClr val="000000"/>
              </a:solidFill>
              <a:latin typeface="Nunito Sans Bold"/>
            </a:endParaRPr>
          </a:p>
          <a:p>
            <a:pPr marL="307731" lvl="1" indent="-153866">
              <a:lnSpc>
                <a:spcPts val="1568"/>
              </a:lnSpc>
              <a:buFont typeface="Arial"/>
              <a:buChar char="•"/>
            </a:pPr>
            <a:r>
              <a:rPr lang="en-US" sz="1425" dirty="0">
                <a:solidFill>
                  <a:srgbClr val="000000"/>
                </a:solidFill>
                <a:latin typeface="Nunito Sans Bold"/>
              </a:rPr>
              <a:t>REMIND PARTICIPANTS THAT THE MEETING WILL BE RECORDED</a:t>
            </a:r>
          </a:p>
          <a:p>
            <a:pPr>
              <a:lnSpc>
                <a:spcPts val="1568"/>
              </a:lnSpc>
            </a:pPr>
            <a:r>
              <a:rPr lang="en-US" sz="1425" dirty="0">
                <a:solidFill>
                  <a:srgbClr val="000000"/>
                </a:solidFill>
                <a:latin typeface="Nunito Sans Bold"/>
              </a:rPr>
              <a:t> </a:t>
            </a:r>
          </a:p>
          <a:p>
            <a:pPr marL="307731" lvl="1" indent="-153866">
              <a:lnSpc>
                <a:spcPts val="1568"/>
              </a:lnSpc>
              <a:buFont typeface="Arial"/>
              <a:buChar char="•"/>
            </a:pPr>
            <a:r>
              <a:rPr lang="en-US" sz="1425" dirty="0">
                <a:solidFill>
                  <a:srgbClr val="000000"/>
                </a:solidFill>
                <a:latin typeface="Nunito Sans Bold"/>
              </a:rPr>
              <a:t>STATE THAT NO OFFICIAL WINNER WILL BE DECLARED AT THE MEETING, BECAUSE PARTICIPANTS PRESENT AT THE MEETING NEED TO BE VERIFIED AS PARENTS IN MISIS. </a:t>
            </a:r>
          </a:p>
          <a:p>
            <a:pPr>
              <a:lnSpc>
                <a:spcPts val="1568"/>
              </a:lnSpc>
            </a:pPr>
            <a:endParaRPr lang="en-US" sz="1425" dirty="0">
              <a:solidFill>
                <a:srgbClr val="000000"/>
              </a:solidFill>
              <a:latin typeface="Nunito Sans Bold"/>
            </a:endParaRPr>
          </a:p>
          <a:p>
            <a:pPr marL="307731" lvl="1" indent="-153866">
              <a:lnSpc>
                <a:spcPts val="1568"/>
              </a:lnSpc>
              <a:buFont typeface="Arial"/>
              <a:buChar char="•"/>
            </a:pPr>
            <a:r>
              <a:rPr lang="en-US" sz="1425" dirty="0">
                <a:solidFill>
                  <a:srgbClr val="000000"/>
                </a:solidFill>
                <a:latin typeface="Nunito Sans Bold"/>
              </a:rPr>
              <a:t>RESTRICT THE CHAT FEATURE IN THE ZOOM MEETING SO PARTICIPANTS CAN ONLY COMMUNICATE WITH THE HOST/CO-HOST.</a:t>
            </a:r>
          </a:p>
          <a:p>
            <a:pPr>
              <a:lnSpc>
                <a:spcPts val="1568"/>
              </a:lnSpc>
            </a:pPr>
            <a:endParaRPr lang="en-US" sz="1425" dirty="0">
              <a:solidFill>
                <a:srgbClr val="000000"/>
              </a:solidFill>
              <a:latin typeface="Nunito Sans Bold"/>
            </a:endParaRPr>
          </a:p>
          <a:p>
            <a:pPr>
              <a:lnSpc>
                <a:spcPts val="1568"/>
              </a:lnSpc>
            </a:pPr>
            <a:endParaRPr lang="en-US" sz="1425" dirty="0">
              <a:solidFill>
                <a:srgbClr val="000000"/>
              </a:solidFill>
              <a:latin typeface="Nunito Sans Bold"/>
            </a:endParaRPr>
          </a:p>
          <a:p>
            <a:pPr>
              <a:lnSpc>
                <a:spcPts val="1568"/>
              </a:lnSpc>
            </a:pPr>
            <a:endParaRPr lang="en-US" sz="1425" dirty="0">
              <a:solidFill>
                <a:srgbClr val="000000"/>
              </a:solidFill>
              <a:latin typeface="Nunito Sans Bold"/>
            </a:endParaRPr>
          </a:p>
          <a:p>
            <a:pPr>
              <a:lnSpc>
                <a:spcPts val="1568"/>
              </a:lnSpc>
            </a:pPr>
            <a:endParaRPr lang="en-US" sz="1425" dirty="0">
              <a:solidFill>
                <a:srgbClr val="000000"/>
              </a:solidFill>
              <a:latin typeface="Nunito Sans Bold"/>
            </a:endParaRPr>
          </a:p>
          <a:p>
            <a:pPr>
              <a:lnSpc>
                <a:spcPts val="1568"/>
              </a:lnSpc>
            </a:pPr>
            <a:endParaRPr lang="en-US" sz="1425" dirty="0">
              <a:solidFill>
                <a:srgbClr val="000000"/>
              </a:solidFill>
              <a:latin typeface="Nunito Sans Bold"/>
            </a:endParaRPr>
          </a:p>
          <a:p>
            <a:pPr>
              <a:lnSpc>
                <a:spcPts val="1568"/>
              </a:lnSpc>
            </a:pPr>
            <a:endParaRPr lang="en-US" sz="1425" dirty="0">
              <a:solidFill>
                <a:srgbClr val="000000"/>
              </a:solidFill>
              <a:latin typeface="Nunito Sans Bold"/>
            </a:endParaRPr>
          </a:p>
          <a:p>
            <a:pPr>
              <a:lnSpc>
                <a:spcPts val="1313"/>
              </a:lnSpc>
              <a:spcBef>
                <a:spcPct val="0"/>
              </a:spcBef>
            </a:pPr>
            <a:endParaRPr lang="en-US" sz="1425" dirty="0">
              <a:solidFill>
                <a:srgbClr val="000000"/>
              </a:solidFill>
              <a:latin typeface="Nunito Sans Bold"/>
            </a:endParaRPr>
          </a:p>
          <a:p>
            <a:pPr>
              <a:lnSpc>
                <a:spcPts val="1313"/>
              </a:lnSpc>
            </a:pPr>
            <a:endParaRPr lang="en-US" sz="1425" dirty="0">
              <a:solidFill>
                <a:srgbClr val="000000"/>
              </a:solidFill>
              <a:latin typeface="Nunito Sans Bold"/>
            </a:endParaRPr>
          </a:p>
          <a:p>
            <a:pPr algn="ctr">
              <a:lnSpc>
                <a:spcPts val="1313"/>
              </a:lnSpc>
              <a:spcBef>
                <a:spcPct val="0"/>
              </a:spcBef>
            </a:pPr>
            <a:r>
              <a:rPr lang="en-US" sz="1193" dirty="0">
                <a:solidFill>
                  <a:srgbClr val="000000"/>
                </a:solidFill>
                <a:latin typeface="Nunito Sans Bold"/>
              </a:rPr>
              <a:t> </a:t>
            </a:r>
          </a:p>
        </p:txBody>
      </p:sp>
      <p:pic>
        <p:nvPicPr>
          <p:cNvPr id="8" name="Picture 8"/>
          <p:cNvPicPr>
            <a:picLocks noChangeAspect="1"/>
          </p:cNvPicPr>
          <p:nvPr/>
        </p:nvPicPr>
        <p:blipFill>
          <a:blip r:embed="rId6"/>
          <a:srcRect/>
          <a:stretch>
            <a:fillRect/>
          </a:stretch>
        </p:blipFill>
        <p:spPr>
          <a:xfrm>
            <a:off x="616207" y="4779903"/>
            <a:ext cx="700855" cy="880184"/>
          </a:xfrm>
          <a:prstGeom prst="rect">
            <a:avLst/>
          </a:prstGeom>
        </p:spPr>
      </p:pic>
      <p:pic>
        <p:nvPicPr>
          <p:cNvPr id="9" name="Picture 9"/>
          <p:cNvPicPr>
            <a:picLocks noChangeAspect="1"/>
          </p:cNvPicPr>
          <p:nvPr/>
        </p:nvPicPr>
        <p:blipFill>
          <a:blip r:embed="rId7"/>
          <a:srcRect/>
          <a:stretch>
            <a:fillRect/>
          </a:stretch>
        </p:blipFill>
        <p:spPr>
          <a:xfrm>
            <a:off x="514350" y="1054813"/>
            <a:ext cx="802711" cy="691567"/>
          </a:xfrm>
          <a:prstGeom prst="rect">
            <a:avLst/>
          </a:prstGeom>
        </p:spPr>
      </p:pic>
      <p:pic>
        <p:nvPicPr>
          <p:cNvPr id="10" name="Picture 10"/>
          <p:cNvPicPr>
            <a:picLocks noChangeAspect="1"/>
          </p:cNvPicPr>
          <p:nvPr/>
        </p:nvPicPr>
        <p:blipFill>
          <a:blip r:embed="rId8"/>
          <a:srcRect r="15026"/>
          <a:stretch>
            <a:fillRect/>
          </a:stretch>
        </p:blipFill>
        <p:spPr>
          <a:xfrm>
            <a:off x="7818240" y="857250"/>
            <a:ext cx="1325761" cy="1168641"/>
          </a:xfrm>
          <a:prstGeom prst="rect">
            <a:avLst/>
          </a:prstGeom>
        </p:spPr>
      </p:pic>
    </p:spTree>
    <p:extLst>
      <p:ext uri="{BB962C8B-B14F-4D97-AF65-F5344CB8AC3E}">
        <p14:creationId xmlns:p14="http://schemas.microsoft.com/office/powerpoint/2010/main" val="25099788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20405" y="1153459"/>
            <a:ext cx="819579" cy="971158"/>
          </a:xfrm>
          <a:prstGeom prst="rect">
            <a:avLst/>
          </a:prstGeom>
        </p:spPr>
      </p:pic>
      <p:pic>
        <p:nvPicPr>
          <p:cNvPr id="3" name="Picture 3"/>
          <p:cNvPicPr>
            <a:picLocks noChangeAspect="1"/>
          </p:cNvPicPr>
          <p:nvPr/>
        </p:nvPicPr>
        <p:blipFill>
          <a:blip r:embed="rId3"/>
          <a:srcRect/>
          <a:stretch>
            <a:fillRect/>
          </a:stretch>
        </p:blipFill>
        <p:spPr>
          <a:xfrm rot="-5400000">
            <a:off x="6954750" y="3393603"/>
            <a:ext cx="4056809" cy="147521"/>
          </a:xfrm>
          <a:prstGeom prst="rect">
            <a:avLst/>
          </a:prstGeom>
        </p:spPr>
      </p:pic>
      <p:pic>
        <p:nvPicPr>
          <p:cNvPr id="4" name="Picture 4"/>
          <p:cNvPicPr>
            <a:picLocks noChangeAspect="1"/>
          </p:cNvPicPr>
          <p:nvPr/>
        </p:nvPicPr>
        <p:blipFill>
          <a:blip r:embed="rId4"/>
          <a:srcRect/>
          <a:stretch>
            <a:fillRect/>
          </a:stretch>
        </p:blipFill>
        <p:spPr>
          <a:xfrm>
            <a:off x="-3676907" y="705372"/>
            <a:ext cx="6024827" cy="5652383"/>
          </a:xfrm>
          <a:prstGeom prst="rect">
            <a:avLst/>
          </a:prstGeom>
        </p:spPr>
      </p:pic>
      <p:sp>
        <p:nvSpPr>
          <p:cNvPr id="5" name="TextBox 5"/>
          <p:cNvSpPr txBox="1"/>
          <p:nvPr/>
        </p:nvSpPr>
        <p:spPr>
          <a:xfrm>
            <a:off x="122656" y="2980530"/>
            <a:ext cx="2163417" cy="487313"/>
          </a:xfrm>
          <a:prstGeom prst="rect">
            <a:avLst/>
          </a:prstGeom>
        </p:spPr>
        <p:txBody>
          <a:bodyPr lIns="0" tIns="0" rIns="0" bIns="0" rtlCol="0" anchor="t">
            <a:spAutoFit/>
          </a:bodyPr>
          <a:lstStyle/>
          <a:p>
            <a:pPr>
              <a:lnSpc>
                <a:spcPts val="3840"/>
              </a:lnSpc>
            </a:pPr>
            <a:r>
              <a:rPr lang="en-US" sz="3200" spc="64">
                <a:solidFill>
                  <a:srgbClr val="191919"/>
                </a:solidFill>
                <a:latin typeface="Nunito Sans Bold Bold"/>
              </a:rPr>
              <a:t>STEP #7</a:t>
            </a:r>
          </a:p>
        </p:txBody>
      </p:sp>
      <p:pic>
        <p:nvPicPr>
          <p:cNvPr id="6" name="Picture 6"/>
          <p:cNvPicPr>
            <a:picLocks noChangeAspect="1"/>
          </p:cNvPicPr>
          <p:nvPr/>
        </p:nvPicPr>
        <p:blipFill>
          <a:blip r:embed="rId5"/>
          <a:srcRect/>
          <a:stretch>
            <a:fillRect/>
          </a:stretch>
        </p:blipFill>
        <p:spPr>
          <a:xfrm rot="-5400000">
            <a:off x="-298657" y="3356144"/>
            <a:ext cx="4571612" cy="166241"/>
          </a:xfrm>
          <a:prstGeom prst="rect">
            <a:avLst/>
          </a:prstGeom>
        </p:spPr>
      </p:pic>
      <p:sp>
        <p:nvSpPr>
          <p:cNvPr id="7" name="TextBox 7"/>
          <p:cNvSpPr txBox="1"/>
          <p:nvPr/>
        </p:nvSpPr>
        <p:spPr>
          <a:xfrm>
            <a:off x="2347920" y="924495"/>
            <a:ext cx="6487886" cy="5168081"/>
          </a:xfrm>
          <a:prstGeom prst="rect">
            <a:avLst/>
          </a:prstGeom>
        </p:spPr>
        <p:txBody>
          <a:bodyPr lIns="0" tIns="0" rIns="0" bIns="0" rtlCol="0" anchor="t">
            <a:spAutoFit/>
          </a:bodyPr>
          <a:lstStyle/>
          <a:p>
            <a:pPr algn="ctr">
              <a:lnSpc>
                <a:spcPts val="1829"/>
              </a:lnSpc>
            </a:pPr>
            <a:endParaRPr sz="900"/>
          </a:p>
          <a:p>
            <a:pPr algn="ctr">
              <a:lnSpc>
                <a:spcPts val="2640"/>
              </a:lnSpc>
            </a:pPr>
            <a:r>
              <a:rPr lang="en-US" sz="2400">
                <a:solidFill>
                  <a:srgbClr val="FE82A7"/>
                </a:solidFill>
                <a:latin typeface="Nunito Sans Bold Bold"/>
              </a:rPr>
              <a:t>AT THE ELECTION</a:t>
            </a:r>
          </a:p>
          <a:p>
            <a:pPr>
              <a:lnSpc>
                <a:spcPts val="1568"/>
              </a:lnSpc>
            </a:pPr>
            <a:endParaRPr lang="en-US" sz="2400">
              <a:solidFill>
                <a:srgbClr val="FE82A7"/>
              </a:solidFill>
              <a:latin typeface="Nunito Sans Bold Bold"/>
            </a:endParaRPr>
          </a:p>
          <a:p>
            <a:pPr marL="307731" lvl="1" indent="-153866">
              <a:lnSpc>
                <a:spcPts val="1568"/>
              </a:lnSpc>
              <a:buFont typeface="Arial"/>
              <a:buChar char="•"/>
            </a:pPr>
            <a:r>
              <a:rPr lang="en-US" sz="1425">
                <a:solidFill>
                  <a:srgbClr val="000000"/>
                </a:solidFill>
                <a:latin typeface="Nunito Sans Bold"/>
              </a:rPr>
              <a:t>INFORM PARENTS HOW MANY SEATS ARE AVAILABLE AND THAT ONLY THEY CAN VOTE TO SURRENDER PARENT SEATS TO</a:t>
            </a:r>
          </a:p>
          <a:p>
            <a:pPr>
              <a:lnSpc>
                <a:spcPts val="1568"/>
              </a:lnSpc>
            </a:pPr>
            <a:r>
              <a:rPr lang="en-US" sz="1425">
                <a:solidFill>
                  <a:srgbClr val="000000"/>
                </a:solidFill>
                <a:latin typeface="Nunito Sans Bold"/>
              </a:rPr>
              <a:t>      COMMUNITY MEMBERS</a:t>
            </a:r>
          </a:p>
          <a:p>
            <a:pPr>
              <a:lnSpc>
                <a:spcPts val="1568"/>
              </a:lnSpc>
            </a:pPr>
            <a:endParaRPr lang="en-US" sz="1425">
              <a:solidFill>
                <a:srgbClr val="000000"/>
              </a:solidFill>
              <a:latin typeface="Nunito Sans Bold"/>
            </a:endParaRPr>
          </a:p>
          <a:p>
            <a:pPr marL="307731" lvl="1" indent="-153866">
              <a:lnSpc>
                <a:spcPts val="1568"/>
              </a:lnSpc>
              <a:buFont typeface="Arial"/>
              <a:buChar char="•"/>
            </a:pPr>
            <a:r>
              <a:rPr lang="en-US" sz="1425">
                <a:solidFill>
                  <a:srgbClr val="000000"/>
                </a:solidFill>
                <a:latin typeface="Nunito Sans Bold"/>
              </a:rPr>
              <a:t>INQUIRE ABOUT WHETHER THERE ARE ANY COMMUNITY MEMBERS AT THE MEETING WHO WANT TO SERVE AS SSC MEMBERS</a:t>
            </a:r>
          </a:p>
          <a:p>
            <a:pPr>
              <a:lnSpc>
                <a:spcPts val="1568"/>
              </a:lnSpc>
            </a:pPr>
            <a:endParaRPr lang="en-US" sz="1425">
              <a:solidFill>
                <a:srgbClr val="000000"/>
              </a:solidFill>
              <a:latin typeface="Nunito Sans Bold"/>
            </a:endParaRPr>
          </a:p>
          <a:p>
            <a:pPr marL="307731" lvl="1" indent="-153866">
              <a:lnSpc>
                <a:spcPts val="1568"/>
              </a:lnSpc>
              <a:buFont typeface="Arial"/>
              <a:buChar char="•"/>
            </a:pPr>
            <a:r>
              <a:rPr lang="en-US" sz="1425">
                <a:solidFill>
                  <a:srgbClr val="000000"/>
                </a:solidFill>
                <a:latin typeface="Nunito Sans Bold"/>
              </a:rPr>
              <a:t>A MOTION MUST BE MADE BY PARENTS STATING THE NUMBER OF SEATS THAT WERE OR WERE NOT SURRENDERED</a:t>
            </a:r>
          </a:p>
          <a:p>
            <a:pPr>
              <a:lnSpc>
                <a:spcPts val="1568"/>
              </a:lnSpc>
            </a:pPr>
            <a:endParaRPr lang="en-US" sz="1425">
              <a:solidFill>
                <a:srgbClr val="000000"/>
              </a:solidFill>
              <a:latin typeface="Nunito Sans Bold"/>
            </a:endParaRPr>
          </a:p>
          <a:p>
            <a:pPr marL="307731" lvl="1" indent="-153866">
              <a:lnSpc>
                <a:spcPts val="1568"/>
              </a:lnSpc>
              <a:buFont typeface="Arial"/>
              <a:buChar char="•"/>
            </a:pPr>
            <a:r>
              <a:rPr lang="en-US" sz="1425">
                <a:solidFill>
                  <a:srgbClr val="000000"/>
                </a:solidFill>
                <a:latin typeface="Nunito Sans Bold"/>
              </a:rPr>
              <a:t>CLARIFY HOW MANY (EX. THERE WERE NO SEATS SURRENDERED OR THERE WERE __SEATS SURRENDERED)</a:t>
            </a:r>
          </a:p>
          <a:p>
            <a:pPr>
              <a:lnSpc>
                <a:spcPts val="1568"/>
              </a:lnSpc>
            </a:pPr>
            <a:endParaRPr lang="en-US" sz="1425">
              <a:solidFill>
                <a:srgbClr val="000000"/>
              </a:solidFill>
              <a:latin typeface="Nunito Sans Bold"/>
            </a:endParaRPr>
          </a:p>
          <a:p>
            <a:pPr marL="307731" lvl="1" indent="-153866">
              <a:lnSpc>
                <a:spcPts val="1568"/>
              </a:lnSpc>
              <a:buFont typeface="Arial"/>
              <a:buChar char="•"/>
            </a:pPr>
            <a:r>
              <a:rPr lang="en-US" sz="1425">
                <a:solidFill>
                  <a:srgbClr val="000000"/>
                </a:solidFill>
                <a:latin typeface="Nunito Sans Bold"/>
              </a:rPr>
              <a:t>OPEN PARENT SEATS ARE AVAILABLE IF COMMUNITY MEMBERS SEATS ARE FILLED.</a:t>
            </a:r>
          </a:p>
          <a:p>
            <a:pPr>
              <a:lnSpc>
                <a:spcPts val="1568"/>
              </a:lnSpc>
            </a:pPr>
            <a:endParaRPr lang="en-US" sz="1425">
              <a:solidFill>
                <a:srgbClr val="000000"/>
              </a:solidFill>
              <a:latin typeface="Nunito Sans Bold"/>
            </a:endParaRPr>
          </a:p>
          <a:p>
            <a:pPr>
              <a:lnSpc>
                <a:spcPts val="1568"/>
              </a:lnSpc>
            </a:pPr>
            <a:endParaRPr lang="en-US" sz="1425">
              <a:solidFill>
                <a:srgbClr val="000000"/>
              </a:solidFill>
              <a:latin typeface="Nunito Sans Bold"/>
            </a:endParaRPr>
          </a:p>
          <a:p>
            <a:pPr>
              <a:lnSpc>
                <a:spcPts val="1568"/>
              </a:lnSpc>
            </a:pPr>
            <a:endParaRPr lang="en-US" sz="1425">
              <a:solidFill>
                <a:srgbClr val="000000"/>
              </a:solidFill>
              <a:latin typeface="Nunito Sans Bold"/>
            </a:endParaRPr>
          </a:p>
          <a:p>
            <a:pPr>
              <a:lnSpc>
                <a:spcPts val="1568"/>
              </a:lnSpc>
            </a:pPr>
            <a:endParaRPr lang="en-US" sz="1425">
              <a:solidFill>
                <a:srgbClr val="000000"/>
              </a:solidFill>
              <a:latin typeface="Nunito Sans Bold"/>
            </a:endParaRPr>
          </a:p>
          <a:p>
            <a:pPr>
              <a:lnSpc>
                <a:spcPts val="1568"/>
              </a:lnSpc>
            </a:pPr>
            <a:endParaRPr lang="en-US" sz="1425">
              <a:solidFill>
                <a:srgbClr val="000000"/>
              </a:solidFill>
              <a:latin typeface="Nunito Sans Bold"/>
            </a:endParaRPr>
          </a:p>
          <a:p>
            <a:pPr>
              <a:lnSpc>
                <a:spcPts val="1313"/>
              </a:lnSpc>
              <a:spcBef>
                <a:spcPct val="0"/>
              </a:spcBef>
            </a:pPr>
            <a:endParaRPr lang="en-US" sz="1425">
              <a:solidFill>
                <a:srgbClr val="000000"/>
              </a:solidFill>
              <a:latin typeface="Nunito Sans Bold"/>
            </a:endParaRPr>
          </a:p>
          <a:p>
            <a:pPr>
              <a:lnSpc>
                <a:spcPts val="1313"/>
              </a:lnSpc>
            </a:pPr>
            <a:endParaRPr lang="en-US" sz="1425">
              <a:solidFill>
                <a:srgbClr val="000000"/>
              </a:solidFill>
              <a:latin typeface="Nunito Sans Bold"/>
            </a:endParaRPr>
          </a:p>
          <a:p>
            <a:pPr algn="ctr">
              <a:lnSpc>
                <a:spcPts val="1313"/>
              </a:lnSpc>
              <a:spcBef>
                <a:spcPct val="0"/>
              </a:spcBef>
            </a:pPr>
            <a:r>
              <a:rPr lang="en-US" sz="1193">
                <a:solidFill>
                  <a:srgbClr val="000000"/>
                </a:solidFill>
                <a:latin typeface="Nunito Sans Bold"/>
              </a:rPr>
              <a:t> </a:t>
            </a:r>
          </a:p>
        </p:txBody>
      </p:sp>
      <p:pic>
        <p:nvPicPr>
          <p:cNvPr id="8" name="Picture 8"/>
          <p:cNvPicPr>
            <a:picLocks noChangeAspect="1"/>
          </p:cNvPicPr>
          <p:nvPr/>
        </p:nvPicPr>
        <p:blipFill>
          <a:blip r:embed="rId6"/>
          <a:srcRect/>
          <a:stretch>
            <a:fillRect/>
          </a:stretch>
        </p:blipFill>
        <p:spPr>
          <a:xfrm>
            <a:off x="616207" y="4779903"/>
            <a:ext cx="700855" cy="880184"/>
          </a:xfrm>
          <a:prstGeom prst="rect">
            <a:avLst/>
          </a:prstGeom>
        </p:spPr>
      </p:pic>
      <p:pic>
        <p:nvPicPr>
          <p:cNvPr id="9" name="Picture 9"/>
          <p:cNvPicPr>
            <a:picLocks noChangeAspect="1"/>
          </p:cNvPicPr>
          <p:nvPr/>
        </p:nvPicPr>
        <p:blipFill>
          <a:blip r:embed="rId7"/>
          <a:srcRect/>
          <a:stretch>
            <a:fillRect/>
          </a:stretch>
        </p:blipFill>
        <p:spPr>
          <a:xfrm>
            <a:off x="514350" y="1054813"/>
            <a:ext cx="802711" cy="691567"/>
          </a:xfrm>
          <a:prstGeom prst="rect">
            <a:avLst/>
          </a:prstGeom>
        </p:spPr>
      </p:pic>
      <p:pic>
        <p:nvPicPr>
          <p:cNvPr id="10" name="Picture 10"/>
          <p:cNvPicPr>
            <a:picLocks noChangeAspect="1"/>
          </p:cNvPicPr>
          <p:nvPr/>
        </p:nvPicPr>
        <p:blipFill>
          <a:blip r:embed="rId8"/>
          <a:srcRect t="23070" r="1370" b="7318"/>
          <a:stretch>
            <a:fillRect/>
          </a:stretch>
        </p:blipFill>
        <p:spPr>
          <a:xfrm>
            <a:off x="3498658" y="4779903"/>
            <a:ext cx="3978731" cy="1219200"/>
          </a:xfrm>
          <a:prstGeom prst="rect">
            <a:avLst/>
          </a:prstGeom>
        </p:spPr>
      </p:pic>
    </p:spTree>
    <p:extLst>
      <p:ext uri="{BB962C8B-B14F-4D97-AF65-F5344CB8AC3E}">
        <p14:creationId xmlns:p14="http://schemas.microsoft.com/office/powerpoint/2010/main" val="3958197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srcRect l="10908" r="10908"/>
          <a:stretch>
            <a:fillRect/>
          </a:stretch>
        </p:blipFill>
        <p:spPr>
          <a:xfrm>
            <a:off x="7856262" y="1746379"/>
            <a:ext cx="1413251" cy="2710612"/>
          </a:xfrm>
          <a:prstGeom prst="rect">
            <a:avLst/>
          </a:prstGeom>
        </p:spPr>
      </p:pic>
      <p:pic>
        <p:nvPicPr>
          <p:cNvPr id="2" name="Picture 2"/>
          <p:cNvPicPr>
            <a:picLocks noChangeAspect="1"/>
          </p:cNvPicPr>
          <p:nvPr/>
        </p:nvPicPr>
        <p:blipFill>
          <a:blip r:embed="rId3"/>
          <a:srcRect/>
          <a:stretch>
            <a:fillRect/>
          </a:stretch>
        </p:blipFill>
        <p:spPr>
          <a:xfrm>
            <a:off x="320405" y="1153459"/>
            <a:ext cx="819579" cy="971158"/>
          </a:xfrm>
          <a:prstGeom prst="rect">
            <a:avLst/>
          </a:prstGeom>
        </p:spPr>
      </p:pic>
      <p:pic>
        <p:nvPicPr>
          <p:cNvPr id="3" name="Picture 3"/>
          <p:cNvPicPr>
            <a:picLocks noChangeAspect="1"/>
          </p:cNvPicPr>
          <p:nvPr/>
        </p:nvPicPr>
        <p:blipFill>
          <a:blip r:embed="rId4"/>
          <a:srcRect/>
          <a:stretch>
            <a:fillRect/>
          </a:stretch>
        </p:blipFill>
        <p:spPr>
          <a:xfrm>
            <a:off x="-3676907" y="705372"/>
            <a:ext cx="6024827" cy="5652383"/>
          </a:xfrm>
          <a:prstGeom prst="rect">
            <a:avLst/>
          </a:prstGeom>
        </p:spPr>
      </p:pic>
      <p:sp>
        <p:nvSpPr>
          <p:cNvPr id="4" name="TextBox 4"/>
          <p:cNvSpPr txBox="1"/>
          <p:nvPr/>
        </p:nvSpPr>
        <p:spPr>
          <a:xfrm>
            <a:off x="-154334" y="2652379"/>
            <a:ext cx="2163417" cy="487313"/>
          </a:xfrm>
          <a:prstGeom prst="rect">
            <a:avLst/>
          </a:prstGeom>
        </p:spPr>
        <p:txBody>
          <a:bodyPr lIns="0" tIns="0" rIns="0" bIns="0" rtlCol="0" anchor="t">
            <a:spAutoFit/>
          </a:bodyPr>
          <a:lstStyle/>
          <a:p>
            <a:pPr>
              <a:lnSpc>
                <a:spcPts val="3840"/>
              </a:lnSpc>
            </a:pPr>
            <a:r>
              <a:rPr lang="en-US" sz="3200" spc="64" dirty="0">
                <a:solidFill>
                  <a:srgbClr val="191919"/>
                </a:solidFill>
                <a:latin typeface="Nunito Sans Bold Bold"/>
              </a:rPr>
              <a:t>STEP #8</a:t>
            </a:r>
          </a:p>
        </p:txBody>
      </p:sp>
      <p:pic>
        <p:nvPicPr>
          <p:cNvPr id="5" name="Picture 5"/>
          <p:cNvPicPr>
            <a:picLocks noChangeAspect="1"/>
          </p:cNvPicPr>
          <p:nvPr/>
        </p:nvPicPr>
        <p:blipFill>
          <a:blip r:embed="rId5"/>
          <a:srcRect/>
          <a:stretch>
            <a:fillRect/>
          </a:stretch>
        </p:blipFill>
        <p:spPr>
          <a:xfrm rot="-5400000">
            <a:off x="-276723" y="3291160"/>
            <a:ext cx="4571612" cy="166241"/>
          </a:xfrm>
          <a:prstGeom prst="rect">
            <a:avLst/>
          </a:prstGeom>
        </p:spPr>
      </p:pic>
      <p:sp>
        <p:nvSpPr>
          <p:cNvPr id="6" name="TextBox 6"/>
          <p:cNvSpPr txBox="1"/>
          <p:nvPr/>
        </p:nvSpPr>
        <p:spPr>
          <a:xfrm>
            <a:off x="2286073" y="819190"/>
            <a:ext cx="6857927" cy="6168355"/>
          </a:xfrm>
          <a:prstGeom prst="rect">
            <a:avLst/>
          </a:prstGeom>
        </p:spPr>
        <p:txBody>
          <a:bodyPr lIns="0" tIns="0" rIns="0" bIns="0" rtlCol="0" anchor="t">
            <a:spAutoFit/>
          </a:bodyPr>
          <a:lstStyle/>
          <a:p>
            <a:pPr algn="ctr">
              <a:lnSpc>
                <a:spcPts val="1829"/>
              </a:lnSpc>
            </a:pPr>
            <a:endParaRPr sz="900" dirty="0"/>
          </a:p>
          <a:p>
            <a:pPr algn="ctr">
              <a:lnSpc>
                <a:spcPts val="2640"/>
              </a:lnSpc>
              <a:spcBef>
                <a:spcPct val="0"/>
              </a:spcBef>
            </a:pPr>
            <a:r>
              <a:rPr lang="en-US" sz="2400" dirty="0">
                <a:solidFill>
                  <a:srgbClr val="FE82A7"/>
                </a:solidFill>
                <a:latin typeface="Nunito Sans Bold Bold"/>
              </a:rPr>
              <a:t>AT THE ELECTION</a:t>
            </a:r>
          </a:p>
          <a:p>
            <a:pPr algn="ctr">
              <a:lnSpc>
                <a:spcPts val="1313"/>
              </a:lnSpc>
            </a:pPr>
            <a:endParaRPr lang="en-US" sz="2400" dirty="0">
              <a:solidFill>
                <a:srgbClr val="FE82A7"/>
              </a:solidFill>
              <a:latin typeface="Nunito Sans Bold Bold"/>
            </a:endParaRPr>
          </a:p>
          <a:p>
            <a:pPr marL="280670" lvl="1" indent="-140335">
              <a:lnSpc>
                <a:spcPts val="1430"/>
              </a:lnSpc>
              <a:buFont typeface="Arial"/>
              <a:buChar char="•"/>
            </a:pPr>
            <a:r>
              <a:rPr lang="en-US" sz="1300" dirty="0">
                <a:solidFill>
                  <a:srgbClr val="000000"/>
                </a:solidFill>
                <a:latin typeface="Nunito Sans Bold"/>
              </a:rPr>
              <a:t>AT THE ELECTION, INFORM PARTICIPANTS THAT THE </a:t>
            </a:r>
          </a:p>
          <a:p>
            <a:pPr>
              <a:lnSpc>
                <a:spcPts val="1430"/>
              </a:lnSpc>
            </a:pPr>
            <a:r>
              <a:rPr lang="en-US" sz="1300" dirty="0">
                <a:solidFill>
                  <a:srgbClr val="000000"/>
                </a:solidFill>
                <a:latin typeface="Nunito Sans Bold"/>
              </a:rPr>
              <a:t>      CANDIDATE WITH THE HIGHEST VOTES WILL BE SEATED </a:t>
            </a:r>
          </a:p>
          <a:p>
            <a:pPr>
              <a:lnSpc>
                <a:spcPts val="1430"/>
              </a:lnSpc>
            </a:pPr>
            <a:r>
              <a:rPr lang="en-US" sz="1300" dirty="0">
                <a:solidFill>
                  <a:srgbClr val="000000"/>
                </a:solidFill>
                <a:latin typeface="Nunito Sans Bold"/>
              </a:rPr>
              <a:t>      PROVISIONALLY, PENDING VERIFICATION OF VOTING PARTICIPANTS</a:t>
            </a:r>
          </a:p>
          <a:p>
            <a:pPr>
              <a:lnSpc>
                <a:spcPts val="1430"/>
              </a:lnSpc>
            </a:pPr>
            <a:endParaRPr lang="en-US" sz="1300" dirty="0">
              <a:solidFill>
                <a:srgbClr val="000000"/>
              </a:solidFill>
              <a:latin typeface="Nunito Sans Bold"/>
            </a:endParaRPr>
          </a:p>
          <a:p>
            <a:pPr marL="259080" lvl="1" indent="-129540">
              <a:lnSpc>
                <a:spcPts val="1320"/>
              </a:lnSpc>
              <a:buFont typeface="Arial"/>
              <a:buChar char="•"/>
            </a:pPr>
            <a:r>
              <a:rPr lang="en-US" sz="1200" dirty="0">
                <a:solidFill>
                  <a:srgbClr val="000000"/>
                </a:solidFill>
                <a:latin typeface="Nunito Sans Bold"/>
              </a:rPr>
              <a:t>ONLY PARENTS MAY ELECT PARENTS (NOT COMMUNITY MEMBERS_</a:t>
            </a:r>
          </a:p>
          <a:p>
            <a:pPr>
              <a:lnSpc>
                <a:spcPts val="1430"/>
              </a:lnSpc>
            </a:pPr>
            <a:endParaRPr lang="en-US" sz="1200" dirty="0">
              <a:solidFill>
                <a:srgbClr val="000000"/>
              </a:solidFill>
              <a:latin typeface="Nunito Sans Bold"/>
            </a:endParaRPr>
          </a:p>
          <a:p>
            <a:pPr marL="280670" lvl="1" indent="-140335">
              <a:lnSpc>
                <a:spcPts val="1430"/>
              </a:lnSpc>
              <a:buFont typeface="Arial"/>
              <a:buChar char="•"/>
            </a:pPr>
            <a:r>
              <a:rPr lang="en-US" sz="1300" dirty="0">
                <a:solidFill>
                  <a:srgbClr val="000000"/>
                </a:solidFill>
                <a:latin typeface="Nunito Sans Bold"/>
              </a:rPr>
              <a:t>ALL CANDIDATES MUST BE PRESENT TO BE VOTED </a:t>
            </a:r>
          </a:p>
          <a:p>
            <a:pPr>
              <a:lnSpc>
                <a:spcPts val="1430"/>
              </a:lnSpc>
            </a:pPr>
            <a:r>
              <a:rPr lang="en-US" sz="1300" dirty="0">
                <a:solidFill>
                  <a:srgbClr val="000000"/>
                </a:solidFill>
                <a:latin typeface="Nunito Sans Bold"/>
              </a:rPr>
              <a:t>      FOR IN THE ROLL CALL VOTE </a:t>
            </a:r>
          </a:p>
          <a:p>
            <a:pPr>
              <a:lnSpc>
                <a:spcPts val="1430"/>
              </a:lnSpc>
            </a:pPr>
            <a:endParaRPr lang="en-US" sz="1300" dirty="0">
              <a:solidFill>
                <a:srgbClr val="000000"/>
              </a:solidFill>
              <a:latin typeface="Nunito Sans Bold"/>
            </a:endParaRPr>
          </a:p>
          <a:p>
            <a:pPr marL="280670" lvl="1" indent="-140335">
              <a:lnSpc>
                <a:spcPts val="1430"/>
              </a:lnSpc>
              <a:buFont typeface="Arial"/>
              <a:buChar char="•"/>
            </a:pPr>
            <a:r>
              <a:rPr lang="en-US" sz="1300" dirty="0">
                <a:solidFill>
                  <a:srgbClr val="000000"/>
                </a:solidFill>
                <a:latin typeface="Nunito Sans Bold"/>
              </a:rPr>
              <a:t>STAFF WILL CALL ON PARTICIPANTS TO STATE THEIR FULL </a:t>
            </a:r>
          </a:p>
          <a:p>
            <a:pPr>
              <a:lnSpc>
                <a:spcPts val="1430"/>
              </a:lnSpc>
            </a:pPr>
            <a:r>
              <a:rPr lang="en-US" sz="1300" dirty="0">
                <a:solidFill>
                  <a:srgbClr val="000000"/>
                </a:solidFill>
                <a:latin typeface="Nunito Sans Bold"/>
              </a:rPr>
              <a:t>      NAMES, CHILD’S NAME, AND VERBALLY ANNOUNCE THEIR </a:t>
            </a:r>
          </a:p>
          <a:p>
            <a:pPr>
              <a:lnSpc>
                <a:spcPts val="1430"/>
              </a:lnSpc>
            </a:pPr>
            <a:r>
              <a:rPr lang="en-US" sz="1300" dirty="0">
                <a:solidFill>
                  <a:srgbClr val="000000"/>
                </a:solidFill>
                <a:latin typeface="Nunito Sans Bold"/>
              </a:rPr>
              <a:t>      CANDIDATE SELECTION</a:t>
            </a:r>
          </a:p>
          <a:p>
            <a:pPr>
              <a:lnSpc>
                <a:spcPts val="1430"/>
              </a:lnSpc>
            </a:pPr>
            <a:endParaRPr lang="en-US" sz="1300" dirty="0">
              <a:solidFill>
                <a:srgbClr val="000000"/>
              </a:solidFill>
              <a:latin typeface="Nunito Sans Bold"/>
            </a:endParaRPr>
          </a:p>
          <a:p>
            <a:pPr marL="280670" lvl="1" indent="-140335">
              <a:lnSpc>
                <a:spcPts val="1430"/>
              </a:lnSpc>
              <a:buFont typeface="Arial"/>
              <a:buChar char="•"/>
            </a:pPr>
            <a:r>
              <a:rPr lang="en-US" sz="1300" dirty="0">
                <a:solidFill>
                  <a:srgbClr val="000000"/>
                </a:solidFill>
                <a:latin typeface="Nunito Sans Bold"/>
              </a:rPr>
              <a:t>IF A PARTICIPANT DOES NOT IDENTIFY HIMSELF, HIS VOTE </a:t>
            </a:r>
          </a:p>
          <a:p>
            <a:pPr>
              <a:lnSpc>
                <a:spcPts val="1430"/>
              </a:lnSpc>
            </a:pPr>
            <a:r>
              <a:rPr lang="en-US" sz="1300" dirty="0">
                <a:solidFill>
                  <a:srgbClr val="000000"/>
                </a:solidFill>
                <a:latin typeface="Nunito Sans Bold"/>
              </a:rPr>
              <a:t>      CANNOT BE DOCUMENTED</a:t>
            </a:r>
          </a:p>
          <a:p>
            <a:pPr>
              <a:lnSpc>
                <a:spcPts val="1430"/>
              </a:lnSpc>
            </a:pPr>
            <a:endParaRPr lang="en-US" sz="1300" dirty="0">
              <a:solidFill>
                <a:srgbClr val="000000"/>
              </a:solidFill>
              <a:latin typeface="Nunito Sans Bold"/>
            </a:endParaRPr>
          </a:p>
          <a:p>
            <a:pPr marL="280670" lvl="1" indent="-140335">
              <a:lnSpc>
                <a:spcPts val="1430"/>
              </a:lnSpc>
              <a:buFont typeface="Arial"/>
              <a:buChar char="•"/>
            </a:pPr>
            <a:r>
              <a:rPr lang="en-US" sz="1300" dirty="0">
                <a:solidFill>
                  <a:srgbClr val="000000"/>
                </a:solidFill>
                <a:latin typeface="Nunito Sans Bold"/>
              </a:rPr>
              <a:t>CANDIDATE SELECTIONS WILL BE TALLIED</a:t>
            </a:r>
          </a:p>
          <a:p>
            <a:pPr>
              <a:lnSpc>
                <a:spcPts val="1430"/>
              </a:lnSpc>
            </a:pPr>
            <a:endParaRPr lang="en-US" sz="1300" dirty="0">
              <a:solidFill>
                <a:srgbClr val="000000"/>
              </a:solidFill>
              <a:latin typeface="Nunito Sans Bold"/>
            </a:endParaRPr>
          </a:p>
          <a:p>
            <a:pPr marL="280670" lvl="1" indent="-140335">
              <a:lnSpc>
                <a:spcPts val="1430"/>
              </a:lnSpc>
              <a:buFont typeface="Arial"/>
              <a:buChar char="•"/>
            </a:pPr>
            <a:r>
              <a:rPr lang="en-US" sz="1300" dirty="0">
                <a:solidFill>
                  <a:srgbClr val="000000"/>
                </a:solidFill>
                <a:latin typeface="Nunito Sans Bold"/>
              </a:rPr>
              <a:t>VISIBLY. TALLY TOTALS MUST BE DOCUMENTED IN THE MEETING’S MINUTES. </a:t>
            </a:r>
          </a:p>
          <a:p>
            <a:pPr>
              <a:lnSpc>
                <a:spcPts val="1430"/>
              </a:lnSpc>
            </a:pPr>
            <a:endParaRPr lang="en-US" sz="1300" dirty="0">
              <a:solidFill>
                <a:srgbClr val="000000"/>
              </a:solidFill>
              <a:latin typeface="Nunito Sans Bold"/>
            </a:endParaRPr>
          </a:p>
          <a:p>
            <a:pPr marL="280670" lvl="1" indent="-140335">
              <a:lnSpc>
                <a:spcPts val="1430"/>
              </a:lnSpc>
              <a:buFont typeface="Arial"/>
              <a:buChar char="•"/>
            </a:pPr>
            <a:r>
              <a:rPr lang="en-US" sz="1300" dirty="0">
                <a:solidFill>
                  <a:srgbClr val="000000"/>
                </a:solidFill>
                <a:latin typeface="Nunito Sans Bold"/>
              </a:rPr>
              <a:t>EACH PARTICIPANT’S VOTE MUST BE CLEARLY NOTED BY STAFF, IN</a:t>
            </a:r>
          </a:p>
          <a:p>
            <a:pPr>
              <a:lnSpc>
                <a:spcPts val="1430"/>
              </a:lnSpc>
            </a:pPr>
            <a:r>
              <a:rPr lang="en-US" sz="1300" dirty="0">
                <a:solidFill>
                  <a:srgbClr val="000000"/>
                </a:solidFill>
                <a:latin typeface="Nunito Sans Bold"/>
              </a:rPr>
              <a:t>      CASE A PARTICIPANT’S STATUS AS A PARENT CANNOT BE VERIFIED</a:t>
            </a:r>
          </a:p>
          <a:p>
            <a:pPr>
              <a:lnSpc>
                <a:spcPts val="1430"/>
              </a:lnSpc>
            </a:pPr>
            <a:r>
              <a:rPr lang="en-US" sz="1300" dirty="0">
                <a:solidFill>
                  <a:srgbClr val="000000"/>
                </a:solidFill>
                <a:latin typeface="Nunito Sans Bold"/>
              </a:rPr>
              <a:t>      IN MISIS AND THE VOTE NEEDS TO BE ANNULLED.</a:t>
            </a:r>
          </a:p>
          <a:p>
            <a:pPr>
              <a:lnSpc>
                <a:spcPts val="1568"/>
              </a:lnSpc>
            </a:pPr>
            <a:endParaRPr lang="en-US" sz="1300" dirty="0">
              <a:solidFill>
                <a:srgbClr val="000000"/>
              </a:solidFill>
              <a:latin typeface="Nunito Sans Bold"/>
            </a:endParaRPr>
          </a:p>
          <a:p>
            <a:pPr>
              <a:lnSpc>
                <a:spcPts val="1568"/>
              </a:lnSpc>
            </a:pPr>
            <a:endParaRPr lang="en-US" sz="1300" dirty="0">
              <a:solidFill>
                <a:srgbClr val="000000"/>
              </a:solidFill>
              <a:latin typeface="Nunito Sans Bold"/>
            </a:endParaRPr>
          </a:p>
          <a:p>
            <a:pPr>
              <a:lnSpc>
                <a:spcPts val="1568"/>
              </a:lnSpc>
            </a:pPr>
            <a:endParaRPr lang="en-US" sz="1300" dirty="0">
              <a:solidFill>
                <a:srgbClr val="000000"/>
              </a:solidFill>
              <a:latin typeface="Nunito Sans Bold"/>
            </a:endParaRPr>
          </a:p>
          <a:p>
            <a:pPr>
              <a:lnSpc>
                <a:spcPts val="1568"/>
              </a:lnSpc>
            </a:pPr>
            <a:endParaRPr lang="en-US" sz="1300" dirty="0">
              <a:solidFill>
                <a:srgbClr val="000000"/>
              </a:solidFill>
              <a:latin typeface="Nunito Sans Bold"/>
            </a:endParaRPr>
          </a:p>
          <a:p>
            <a:pPr>
              <a:lnSpc>
                <a:spcPts val="1313"/>
              </a:lnSpc>
              <a:spcBef>
                <a:spcPct val="0"/>
              </a:spcBef>
            </a:pPr>
            <a:endParaRPr lang="en-US" sz="1300" dirty="0">
              <a:solidFill>
                <a:srgbClr val="000000"/>
              </a:solidFill>
              <a:latin typeface="Nunito Sans Bold"/>
            </a:endParaRPr>
          </a:p>
          <a:p>
            <a:pPr>
              <a:lnSpc>
                <a:spcPts val="1313"/>
              </a:lnSpc>
            </a:pPr>
            <a:endParaRPr lang="en-US" sz="1300" dirty="0">
              <a:solidFill>
                <a:srgbClr val="000000"/>
              </a:solidFill>
              <a:latin typeface="Nunito Sans Bold"/>
            </a:endParaRPr>
          </a:p>
          <a:p>
            <a:pPr algn="ctr">
              <a:lnSpc>
                <a:spcPts val="1313"/>
              </a:lnSpc>
              <a:spcBef>
                <a:spcPct val="0"/>
              </a:spcBef>
            </a:pPr>
            <a:r>
              <a:rPr lang="en-US" sz="1193" dirty="0">
                <a:solidFill>
                  <a:srgbClr val="000000"/>
                </a:solidFill>
                <a:latin typeface="Nunito Sans Bold"/>
              </a:rPr>
              <a:t> </a:t>
            </a:r>
          </a:p>
        </p:txBody>
      </p:sp>
      <p:pic>
        <p:nvPicPr>
          <p:cNvPr id="7" name="Picture 7"/>
          <p:cNvPicPr>
            <a:picLocks noChangeAspect="1"/>
          </p:cNvPicPr>
          <p:nvPr/>
        </p:nvPicPr>
        <p:blipFill>
          <a:blip r:embed="rId6"/>
          <a:srcRect/>
          <a:stretch>
            <a:fillRect/>
          </a:stretch>
        </p:blipFill>
        <p:spPr>
          <a:xfrm>
            <a:off x="616207" y="4779903"/>
            <a:ext cx="700855" cy="880184"/>
          </a:xfrm>
          <a:prstGeom prst="rect">
            <a:avLst/>
          </a:prstGeom>
        </p:spPr>
      </p:pic>
      <p:pic>
        <p:nvPicPr>
          <p:cNvPr id="8" name="Picture 8"/>
          <p:cNvPicPr>
            <a:picLocks noChangeAspect="1"/>
          </p:cNvPicPr>
          <p:nvPr/>
        </p:nvPicPr>
        <p:blipFill>
          <a:blip r:embed="rId7"/>
          <a:srcRect/>
          <a:stretch>
            <a:fillRect/>
          </a:stretch>
        </p:blipFill>
        <p:spPr>
          <a:xfrm>
            <a:off x="514350" y="1054813"/>
            <a:ext cx="802711" cy="691567"/>
          </a:xfrm>
          <a:prstGeom prst="rect">
            <a:avLst/>
          </a:prstGeom>
        </p:spPr>
      </p:pic>
      <p:pic>
        <p:nvPicPr>
          <p:cNvPr id="9" name="Picture 9"/>
          <p:cNvPicPr>
            <a:picLocks noChangeAspect="1"/>
          </p:cNvPicPr>
          <p:nvPr/>
        </p:nvPicPr>
        <p:blipFill>
          <a:blip r:embed="rId8"/>
          <a:srcRect/>
          <a:stretch>
            <a:fillRect/>
          </a:stretch>
        </p:blipFill>
        <p:spPr>
          <a:xfrm>
            <a:off x="23420" y="3429000"/>
            <a:ext cx="1886427" cy="1061115"/>
          </a:xfrm>
          <a:prstGeom prst="rect">
            <a:avLst/>
          </a:prstGeom>
        </p:spPr>
      </p:pic>
    </p:spTree>
    <p:extLst>
      <p:ext uri="{BB962C8B-B14F-4D97-AF65-F5344CB8AC3E}">
        <p14:creationId xmlns:p14="http://schemas.microsoft.com/office/powerpoint/2010/main" val="114871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20405" y="1153459"/>
            <a:ext cx="819579" cy="971158"/>
          </a:xfrm>
          <a:prstGeom prst="rect">
            <a:avLst/>
          </a:prstGeom>
        </p:spPr>
      </p:pic>
      <p:pic>
        <p:nvPicPr>
          <p:cNvPr id="3" name="Picture 3"/>
          <p:cNvPicPr>
            <a:picLocks noChangeAspect="1"/>
          </p:cNvPicPr>
          <p:nvPr/>
        </p:nvPicPr>
        <p:blipFill>
          <a:blip r:embed="rId3"/>
          <a:srcRect/>
          <a:stretch>
            <a:fillRect/>
          </a:stretch>
        </p:blipFill>
        <p:spPr>
          <a:xfrm rot="-5400000">
            <a:off x="6973930" y="3355240"/>
            <a:ext cx="4056809" cy="147521"/>
          </a:xfrm>
          <a:prstGeom prst="rect">
            <a:avLst/>
          </a:prstGeom>
        </p:spPr>
      </p:pic>
      <p:pic>
        <p:nvPicPr>
          <p:cNvPr id="4" name="Picture 4"/>
          <p:cNvPicPr>
            <a:picLocks noChangeAspect="1"/>
          </p:cNvPicPr>
          <p:nvPr/>
        </p:nvPicPr>
        <p:blipFill>
          <a:blip r:embed="rId4"/>
          <a:srcRect/>
          <a:stretch>
            <a:fillRect/>
          </a:stretch>
        </p:blipFill>
        <p:spPr>
          <a:xfrm>
            <a:off x="-3676907" y="705372"/>
            <a:ext cx="6024827" cy="5652383"/>
          </a:xfrm>
          <a:prstGeom prst="rect">
            <a:avLst/>
          </a:prstGeom>
        </p:spPr>
      </p:pic>
      <p:sp>
        <p:nvSpPr>
          <p:cNvPr id="5" name="TextBox 5"/>
          <p:cNvSpPr txBox="1"/>
          <p:nvPr/>
        </p:nvSpPr>
        <p:spPr>
          <a:xfrm>
            <a:off x="58275" y="2737113"/>
            <a:ext cx="2163417" cy="974626"/>
          </a:xfrm>
          <a:prstGeom prst="rect">
            <a:avLst/>
          </a:prstGeom>
        </p:spPr>
        <p:txBody>
          <a:bodyPr lIns="0" tIns="0" rIns="0" bIns="0" rtlCol="0" anchor="t">
            <a:spAutoFit/>
          </a:bodyPr>
          <a:lstStyle/>
          <a:p>
            <a:pPr>
              <a:lnSpc>
                <a:spcPts val="3840"/>
              </a:lnSpc>
            </a:pPr>
            <a:r>
              <a:rPr lang="en-US" sz="3200" spc="64">
                <a:solidFill>
                  <a:srgbClr val="191919"/>
                </a:solidFill>
                <a:latin typeface="Nunito Sans Bold Bold"/>
              </a:rPr>
              <a:t>Logistics</a:t>
            </a:r>
          </a:p>
          <a:p>
            <a:pPr>
              <a:lnSpc>
                <a:spcPts val="3840"/>
              </a:lnSpc>
            </a:pPr>
            <a:r>
              <a:rPr lang="en-US" sz="3200" spc="64">
                <a:solidFill>
                  <a:srgbClr val="191919"/>
                </a:solidFill>
                <a:latin typeface="Nunito Sans Bold Bold"/>
              </a:rPr>
              <a:t>Checklist</a:t>
            </a:r>
          </a:p>
        </p:txBody>
      </p:sp>
      <p:pic>
        <p:nvPicPr>
          <p:cNvPr id="6" name="Picture 6"/>
          <p:cNvPicPr>
            <a:picLocks noChangeAspect="1"/>
          </p:cNvPicPr>
          <p:nvPr/>
        </p:nvPicPr>
        <p:blipFill>
          <a:blip r:embed="rId5"/>
          <a:srcRect/>
          <a:stretch>
            <a:fillRect/>
          </a:stretch>
        </p:blipFill>
        <p:spPr>
          <a:xfrm rot="-5400000">
            <a:off x="-261534" y="3356144"/>
            <a:ext cx="4571612" cy="166241"/>
          </a:xfrm>
          <a:prstGeom prst="rect">
            <a:avLst/>
          </a:prstGeom>
        </p:spPr>
      </p:pic>
      <p:pic>
        <p:nvPicPr>
          <p:cNvPr id="7" name="Picture 7"/>
          <p:cNvPicPr>
            <a:picLocks noChangeAspect="1"/>
          </p:cNvPicPr>
          <p:nvPr/>
        </p:nvPicPr>
        <p:blipFill>
          <a:blip r:embed="rId6"/>
          <a:srcRect/>
          <a:stretch>
            <a:fillRect/>
          </a:stretch>
        </p:blipFill>
        <p:spPr>
          <a:xfrm>
            <a:off x="616207" y="4779903"/>
            <a:ext cx="700855" cy="880184"/>
          </a:xfrm>
          <a:prstGeom prst="rect">
            <a:avLst/>
          </a:prstGeom>
        </p:spPr>
      </p:pic>
      <p:pic>
        <p:nvPicPr>
          <p:cNvPr id="8" name="Picture 8"/>
          <p:cNvPicPr>
            <a:picLocks noChangeAspect="1"/>
          </p:cNvPicPr>
          <p:nvPr/>
        </p:nvPicPr>
        <p:blipFill>
          <a:blip r:embed="rId7"/>
          <a:srcRect/>
          <a:stretch>
            <a:fillRect/>
          </a:stretch>
        </p:blipFill>
        <p:spPr>
          <a:xfrm>
            <a:off x="514350" y="1054813"/>
            <a:ext cx="802711" cy="691567"/>
          </a:xfrm>
          <a:prstGeom prst="rect">
            <a:avLst/>
          </a:prstGeom>
        </p:spPr>
      </p:pic>
      <p:pic>
        <p:nvPicPr>
          <p:cNvPr id="9" name="Picture 9"/>
          <p:cNvPicPr>
            <a:picLocks noChangeAspect="1"/>
          </p:cNvPicPr>
          <p:nvPr/>
        </p:nvPicPr>
        <p:blipFill>
          <a:blip r:embed="rId8"/>
          <a:srcRect l="2668" r="2668"/>
          <a:stretch>
            <a:fillRect/>
          </a:stretch>
        </p:blipFill>
        <p:spPr>
          <a:xfrm>
            <a:off x="2466224" y="1054813"/>
            <a:ext cx="6381785" cy="4945938"/>
          </a:xfrm>
          <a:prstGeom prst="rect">
            <a:avLst/>
          </a:prstGeom>
        </p:spPr>
      </p:pic>
    </p:spTree>
    <p:extLst>
      <p:ext uri="{BB962C8B-B14F-4D97-AF65-F5344CB8AC3E}">
        <p14:creationId xmlns:p14="http://schemas.microsoft.com/office/powerpoint/2010/main" val="1906911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62027" y="918104"/>
            <a:ext cx="6972346" cy="487313"/>
          </a:xfrm>
          <a:prstGeom prst="rect">
            <a:avLst/>
          </a:prstGeom>
        </p:spPr>
        <p:txBody>
          <a:bodyPr lIns="0" tIns="0" rIns="0" bIns="0" rtlCol="0" anchor="t">
            <a:spAutoFit/>
          </a:bodyPr>
          <a:lstStyle/>
          <a:p>
            <a:pPr algn="ctr">
              <a:lnSpc>
                <a:spcPts val="3840"/>
              </a:lnSpc>
              <a:spcBef>
                <a:spcPct val="0"/>
              </a:spcBef>
            </a:pPr>
            <a:r>
              <a:rPr lang="en-US" sz="3200">
                <a:solidFill>
                  <a:srgbClr val="191919"/>
                </a:solidFill>
                <a:latin typeface="Nunito Sans Bold Bold"/>
              </a:rPr>
              <a:t>LOGISTICS CHECKLIST</a:t>
            </a:r>
          </a:p>
        </p:txBody>
      </p:sp>
      <p:pic>
        <p:nvPicPr>
          <p:cNvPr id="4" name="Picture 4"/>
          <p:cNvPicPr>
            <a:picLocks noChangeAspect="1"/>
          </p:cNvPicPr>
          <p:nvPr/>
        </p:nvPicPr>
        <p:blipFill>
          <a:blip r:embed="rId2"/>
          <a:srcRect/>
          <a:stretch>
            <a:fillRect/>
          </a:stretch>
        </p:blipFill>
        <p:spPr>
          <a:xfrm>
            <a:off x="396973" y="1404938"/>
            <a:ext cx="3753880" cy="4459253"/>
          </a:xfrm>
          <a:prstGeom prst="rect">
            <a:avLst/>
          </a:prstGeom>
        </p:spPr>
      </p:pic>
      <p:pic>
        <p:nvPicPr>
          <p:cNvPr id="6" name="Picture 6"/>
          <p:cNvPicPr>
            <a:picLocks noChangeAspect="1"/>
          </p:cNvPicPr>
          <p:nvPr/>
        </p:nvPicPr>
        <p:blipFill>
          <a:blip r:embed="rId3"/>
          <a:srcRect/>
          <a:stretch>
            <a:fillRect/>
          </a:stretch>
        </p:blipFill>
        <p:spPr>
          <a:xfrm>
            <a:off x="4378132" y="1758054"/>
            <a:ext cx="4622993" cy="3753021"/>
          </a:xfrm>
          <a:prstGeom prst="rect">
            <a:avLst/>
          </a:prstGeom>
        </p:spPr>
      </p:pic>
    </p:spTree>
    <p:extLst>
      <p:ext uri="{BB962C8B-B14F-4D97-AF65-F5344CB8AC3E}">
        <p14:creationId xmlns:p14="http://schemas.microsoft.com/office/powerpoint/2010/main" val="966815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2203328" y="857250"/>
            <a:ext cx="5342679" cy="5143500"/>
          </a:xfrm>
          <a:prstGeom prst="rect">
            <a:avLst/>
          </a:prstGeom>
        </p:spPr>
      </p:pic>
      <p:sp>
        <p:nvSpPr>
          <p:cNvPr id="5" name="TextBox 5"/>
          <p:cNvSpPr txBox="1"/>
          <p:nvPr/>
        </p:nvSpPr>
        <p:spPr>
          <a:xfrm>
            <a:off x="139798" y="1013884"/>
            <a:ext cx="6972346" cy="974626"/>
          </a:xfrm>
          <a:prstGeom prst="rect">
            <a:avLst/>
          </a:prstGeom>
        </p:spPr>
        <p:txBody>
          <a:bodyPr lIns="0" tIns="0" rIns="0" bIns="0" rtlCol="0" anchor="t">
            <a:spAutoFit/>
          </a:bodyPr>
          <a:lstStyle/>
          <a:p>
            <a:pPr>
              <a:lnSpc>
                <a:spcPts val="3840"/>
              </a:lnSpc>
            </a:pPr>
            <a:r>
              <a:rPr lang="en-US" sz="3200">
                <a:solidFill>
                  <a:srgbClr val="191919"/>
                </a:solidFill>
                <a:latin typeface="Nunito Sans Bold Bold"/>
              </a:rPr>
              <a:t>PARENT </a:t>
            </a:r>
          </a:p>
          <a:p>
            <a:pPr>
              <a:lnSpc>
                <a:spcPts val="3840"/>
              </a:lnSpc>
              <a:spcBef>
                <a:spcPct val="0"/>
              </a:spcBef>
            </a:pPr>
            <a:r>
              <a:rPr lang="en-US" sz="3200">
                <a:solidFill>
                  <a:srgbClr val="191919"/>
                </a:solidFill>
                <a:latin typeface="Nunito Sans Bold Bold"/>
              </a:rPr>
              <a:t>ORIENTATION</a:t>
            </a:r>
          </a:p>
        </p:txBody>
      </p:sp>
    </p:spTree>
    <p:extLst>
      <p:ext uri="{BB962C8B-B14F-4D97-AF65-F5344CB8AC3E}">
        <p14:creationId xmlns:p14="http://schemas.microsoft.com/office/powerpoint/2010/main" val="221286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2245062" y="1169000"/>
            <a:ext cx="4983419" cy="4831750"/>
          </a:xfrm>
          <a:prstGeom prst="rect">
            <a:avLst/>
          </a:prstGeom>
        </p:spPr>
      </p:pic>
      <p:sp>
        <p:nvSpPr>
          <p:cNvPr id="5" name="TextBox 5"/>
          <p:cNvSpPr txBox="1"/>
          <p:nvPr/>
        </p:nvSpPr>
        <p:spPr>
          <a:xfrm>
            <a:off x="0" y="853252"/>
            <a:ext cx="6972346" cy="487313"/>
          </a:xfrm>
          <a:prstGeom prst="rect">
            <a:avLst/>
          </a:prstGeom>
        </p:spPr>
        <p:txBody>
          <a:bodyPr lIns="0" tIns="0" rIns="0" bIns="0" rtlCol="0" anchor="t">
            <a:spAutoFit/>
          </a:bodyPr>
          <a:lstStyle/>
          <a:p>
            <a:pPr>
              <a:lnSpc>
                <a:spcPts val="3840"/>
              </a:lnSpc>
              <a:spcBef>
                <a:spcPct val="0"/>
              </a:spcBef>
            </a:pPr>
            <a:r>
              <a:rPr lang="en-US" sz="3200">
                <a:solidFill>
                  <a:srgbClr val="191919"/>
                </a:solidFill>
                <a:latin typeface="Nunito Sans Bold Bold"/>
              </a:rPr>
              <a:t>PARENT ELECTION</a:t>
            </a:r>
          </a:p>
        </p:txBody>
      </p:sp>
    </p:spTree>
    <p:extLst>
      <p:ext uri="{BB962C8B-B14F-4D97-AF65-F5344CB8AC3E}">
        <p14:creationId xmlns:p14="http://schemas.microsoft.com/office/powerpoint/2010/main" val="3273410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AB636-F7D3-4C29-BB30-C00CEAFA0E6E}"/>
              </a:ext>
            </a:extLst>
          </p:cNvPr>
          <p:cNvSpPr>
            <a:spLocks noGrp="1"/>
          </p:cNvSpPr>
          <p:nvPr>
            <p:ph type="title"/>
          </p:nvPr>
        </p:nvSpPr>
        <p:spPr>
          <a:xfrm>
            <a:off x="628650" y="365126"/>
            <a:ext cx="7886700" cy="1325563"/>
          </a:xfrm>
        </p:spPr>
        <p:txBody>
          <a:bodyPr/>
          <a:lstStyle/>
          <a:p>
            <a:pPr algn="ctr"/>
            <a:r>
              <a:rPr lang="en-US" b="1"/>
              <a:t> LDNW Study Groups</a:t>
            </a:r>
            <a:endParaRPr lang="en-US" b="1" dirty="0"/>
          </a:p>
        </p:txBody>
      </p:sp>
      <p:sp>
        <p:nvSpPr>
          <p:cNvPr id="3" name="Content Placeholder 2">
            <a:extLst>
              <a:ext uri="{FF2B5EF4-FFF2-40B4-BE49-F238E27FC236}">
                <a16:creationId xmlns:a16="http://schemas.microsoft.com/office/drawing/2014/main" id="{7DDA6925-BC38-4DAB-94FE-3C4A7EE38370}"/>
              </a:ext>
            </a:extLst>
          </p:cNvPr>
          <p:cNvSpPr>
            <a:spLocks noGrp="1"/>
          </p:cNvSpPr>
          <p:nvPr>
            <p:ph idx="1"/>
          </p:nvPr>
        </p:nvSpPr>
        <p:spPr>
          <a:xfrm>
            <a:off x="628650" y="1825625"/>
            <a:ext cx="7886700" cy="4351338"/>
          </a:xfrm>
        </p:spPr>
        <p:txBody>
          <a:bodyPr/>
          <a:lstStyle/>
          <a:p>
            <a:r>
              <a:rPr lang="en-US" dirty="0"/>
              <a:t>LCAP Study Group:  Friday, September 11, 2020 	</a:t>
            </a:r>
            <a:endParaRPr lang="en-US" sz="2400" i="1" dirty="0"/>
          </a:p>
          <a:p>
            <a:r>
              <a:rPr lang="en-US" dirty="0"/>
              <a:t>Title I Study Group:  Tuesday, November 3, 2020	</a:t>
            </a:r>
            <a:endParaRPr lang="en-US" sz="2400" i="1" dirty="0"/>
          </a:p>
          <a:p>
            <a:r>
              <a:rPr lang="en-US" dirty="0"/>
              <a:t>ELAC Study Group:  Tuesday, November 10, 2020				</a:t>
            </a:r>
          </a:p>
          <a:p>
            <a:pPr marL="0" indent="0" algn="ctr">
              <a:buNone/>
            </a:pPr>
            <a:r>
              <a:rPr lang="en-US" sz="2400" b="1" i="1" dirty="0"/>
              <a:t>*Zoom Meeting ID’s will be provided on upcoming flyers</a:t>
            </a:r>
          </a:p>
        </p:txBody>
      </p:sp>
      <p:pic>
        <p:nvPicPr>
          <p:cNvPr id="5" name="Picture 4">
            <a:extLst>
              <a:ext uri="{FF2B5EF4-FFF2-40B4-BE49-F238E27FC236}">
                <a16:creationId xmlns:a16="http://schemas.microsoft.com/office/drawing/2014/main" id="{14C0B1F7-1CEA-4836-924C-02649716C5AE}"/>
              </a:ext>
            </a:extLst>
          </p:cNvPr>
          <p:cNvPicPr>
            <a:picLocks noChangeAspect="1"/>
          </p:cNvPicPr>
          <p:nvPr/>
        </p:nvPicPr>
        <p:blipFill>
          <a:blip r:embed="rId3"/>
          <a:stretch>
            <a:fillRect/>
          </a:stretch>
        </p:blipFill>
        <p:spPr>
          <a:xfrm>
            <a:off x="2717683" y="4621799"/>
            <a:ext cx="2902067" cy="1882080"/>
          </a:xfrm>
          <a:prstGeom prst="rect">
            <a:avLst/>
          </a:prstGeom>
        </p:spPr>
      </p:pic>
      <p:pic>
        <p:nvPicPr>
          <p:cNvPr id="6" name="Google Shape;56;p13">
            <a:extLst>
              <a:ext uri="{FF2B5EF4-FFF2-40B4-BE49-F238E27FC236}">
                <a16:creationId xmlns:a16="http://schemas.microsoft.com/office/drawing/2014/main" id="{11546C27-E809-8544-A150-41D05F30ED23}"/>
              </a:ext>
            </a:extLst>
          </p:cNvPr>
          <p:cNvPicPr/>
          <p:nvPr/>
        </p:nvPicPr>
        <p:blipFill>
          <a:blip r:embed="rId4">
            <a:alphaModFix/>
          </a:blip>
          <a:stretch>
            <a:fillRect/>
          </a:stretch>
        </p:blipFill>
        <p:spPr>
          <a:xfrm>
            <a:off x="441835" y="159704"/>
            <a:ext cx="1562100" cy="1530985"/>
          </a:xfrm>
          <a:prstGeom prst="rect">
            <a:avLst/>
          </a:prstGeom>
          <a:noFill/>
          <a:ln>
            <a:noFill/>
          </a:ln>
        </p:spPr>
      </p:pic>
    </p:spTree>
    <p:extLst>
      <p:ext uri="{BB962C8B-B14F-4D97-AF65-F5344CB8AC3E}">
        <p14:creationId xmlns:p14="http://schemas.microsoft.com/office/powerpoint/2010/main" val="4053075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blip>
          <a:srcRect/>
          <a:stretch>
            <a:fillRect t="-2000" b="-2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Purpose</a:t>
            </a:r>
          </a:p>
        </p:txBody>
      </p:sp>
      <p:sp>
        <p:nvSpPr>
          <p:cNvPr id="4" name="Content Placeholder 3"/>
          <p:cNvSpPr>
            <a:spLocks noGrp="1"/>
          </p:cNvSpPr>
          <p:nvPr>
            <p:ph idx="1"/>
          </p:nvPr>
        </p:nvSpPr>
        <p:spPr/>
        <p:txBody>
          <a:bodyPr>
            <a:normAutofit fontScale="92500" lnSpcReduction="20000"/>
          </a:bodyPr>
          <a:lstStyle/>
          <a:p>
            <a:r>
              <a:rPr lang="en-US" dirty="0"/>
              <a:t>To review the functions and operation of the mandated School Site Council (SSC) and the English Learner Advisory Committee (ELAC)</a:t>
            </a:r>
          </a:p>
          <a:p>
            <a:endParaRPr lang="en-US" dirty="0"/>
          </a:p>
          <a:p>
            <a:r>
              <a:rPr lang="en-US" dirty="0"/>
              <a:t>Understand the roles and  responsibilities of the School Site Council Committee (SSC) and English Learner Advisory Committee (ELAC) members </a:t>
            </a:r>
          </a:p>
          <a:p>
            <a:endParaRPr lang="en-US" dirty="0"/>
          </a:p>
          <a:p>
            <a:r>
              <a:rPr lang="en-US" dirty="0"/>
              <a:t>Understand the orientation and election process for the SSC and ELAC</a:t>
            </a:r>
          </a:p>
          <a:p>
            <a:pPr marL="0" indent="0">
              <a:buNone/>
            </a:pPr>
            <a:r>
              <a:rPr lang="en-US" dirty="0"/>
              <a:t>	</a:t>
            </a:r>
          </a:p>
          <a:p>
            <a:pPr marL="0" indent="0">
              <a:buNone/>
            </a:pPr>
            <a:r>
              <a:rPr lang="en-US" dirty="0"/>
              <a:t> </a:t>
            </a:r>
          </a:p>
        </p:txBody>
      </p:sp>
    </p:spTree>
    <p:extLst>
      <p:ext uri="{BB962C8B-B14F-4D97-AF65-F5344CB8AC3E}">
        <p14:creationId xmlns:p14="http://schemas.microsoft.com/office/powerpoint/2010/main" val="385917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AAE5D-5F5D-49EB-8F0C-CA8BFE167A22}"/>
              </a:ext>
            </a:extLst>
          </p:cNvPr>
          <p:cNvSpPr>
            <a:spLocks noGrp="1"/>
          </p:cNvSpPr>
          <p:nvPr>
            <p:ph type="title"/>
          </p:nvPr>
        </p:nvSpPr>
        <p:spPr/>
        <p:txBody>
          <a:bodyPr/>
          <a:lstStyle/>
          <a:p>
            <a:pPr algn="ctr"/>
            <a:r>
              <a:rPr lang="en-US" b="1" dirty="0"/>
              <a:t>Save the Date</a:t>
            </a:r>
          </a:p>
        </p:txBody>
      </p:sp>
      <p:sp>
        <p:nvSpPr>
          <p:cNvPr id="3" name="Content Placeholder 2">
            <a:extLst>
              <a:ext uri="{FF2B5EF4-FFF2-40B4-BE49-F238E27FC236}">
                <a16:creationId xmlns:a16="http://schemas.microsoft.com/office/drawing/2014/main" id="{B86FEA82-B828-4D51-BED1-B08E630F7656}"/>
              </a:ext>
            </a:extLst>
          </p:cNvPr>
          <p:cNvSpPr>
            <a:spLocks noGrp="1"/>
          </p:cNvSpPr>
          <p:nvPr>
            <p:ph idx="1"/>
          </p:nvPr>
        </p:nvSpPr>
        <p:spPr/>
        <p:txBody>
          <a:bodyPr>
            <a:normAutofit fontScale="92500" lnSpcReduction="20000"/>
          </a:bodyPr>
          <a:lstStyle/>
          <a:p>
            <a:r>
              <a:rPr lang="en-US" sz="2400" b="1" dirty="0"/>
              <a:t>SSC/ELAC Drop-In Clinic</a:t>
            </a:r>
            <a:r>
              <a:rPr lang="en-US" sz="2400" dirty="0"/>
              <a:t> – Wednesday, September 22, 2020</a:t>
            </a:r>
          </a:p>
          <a:p>
            <a:pPr marL="0" indent="0">
              <a:buNone/>
            </a:pPr>
            <a:r>
              <a:rPr lang="en-US" sz="2400" b="1" dirty="0"/>
              <a:t>			              </a:t>
            </a:r>
            <a:r>
              <a:rPr lang="en-US" sz="2400" dirty="0"/>
              <a:t>9:00 a.m. to 3:00 p.m.</a:t>
            </a:r>
            <a:endParaRPr lang="en-US" sz="2400" b="1" dirty="0"/>
          </a:p>
          <a:p>
            <a:endParaRPr lang="en-US" sz="2400" b="1" dirty="0"/>
          </a:p>
          <a:p>
            <a:r>
              <a:rPr lang="en-US" sz="2400" b="1" dirty="0"/>
              <a:t>ELAC Delegate Convening </a:t>
            </a:r>
            <a:r>
              <a:rPr lang="en-US" sz="2400" dirty="0"/>
              <a:t>– Monday, October 26, 2020</a:t>
            </a:r>
          </a:p>
          <a:p>
            <a:pPr marL="0" indent="0">
              <a:buNone/>
            </a:pPr>
            <a:r>
              <a:rPr lang="en-US" sz="2400" dirty="0"/>
              <a:t>                                                      9:00 a.m. to 12:00 p.m.</a:t>
            </a:r>
          </a:p>
          <a:p>
            <a:pPr marL="0" indent="0">
              <a:buNone/>
            </a:pPr>
            <a:endParaRPr lang="en-US" sz="2400" dirty="0"/>
          </a:p>
          <a:p>
            <a:r>
              <a:rPr lang="en-US" sz="2400" b="1" dirty="0"/>
              <a:t>SSC Training </a:t>
            </a:r>
            <a:r>
              <a:rPr lang="en-US" sz="2400" dirty="0"/>
              <a:t>– Saturday, October 17, 2020</a:t>
            </a:r>
          </a:p>
          <a:p>
            <a:pPr marL="0" indent="0">
              <a:buNone/>
            </a:pPr>
            <a:r>
              <a:rPr lang="en-US" sz="2400" dirty="0"/>
              <a:t>                              8:30 a.m. to 12:30 p.m.</a:t>
            </a:r>
          </a:p>
          <a:p>
            <a:pPr marL="0" indent="0">
              <a:buNone/>
            </a:pPr>
            <a:endParaRPr lang="en-US" sz="2400" dirty="0"/>
          </a:p>
          <a:p>
            <a:pPr marL="0" indent="0" algn="ctr">
              <a:buNone/>
            </a:pPr>
            <a:r>
              <a:rPr lang="en-US" sz="2400" b="1" dirty="0"/>
              <a:t>Evaluation Link:</a:t>
            </a:r>
          </a:p>
          <a:p>
            <a:pPr marL="0" indent="0" algn="ctr">
              <a:buNone/>
            </a:pPr>
            <a:r>
              <a:rPr lang="en-US" b="1" dirty="0">
                <a:solidFill>
                  <a:srgbClr val="002060"/>
                </a:solidFill>
                <a:hlinkClick r:id="rId3" tooltip="Original URL: https://forms.gle/4wWEpDGviwL9zrQL9. Click or tap if you trust this link.">
                  <a:extLst>
                    <a:ext uri="{A12FA001-AC4F-418D-AE19-62706E023703}">
                      <ahyp:hlinkClr xmlns:ahyp="http://schemas.microsoft.com/office/drawing/2018/hyperlinkcolor" val="tx"/>
                    </a:ext>
                  </a:extLst>
                </a:hlinkClick>
              </a:rPr>
              <a:t>https://forms.gle/4wWEpDGviwL9zrQL9</a:t>
            </a:r>
            <a:endParaRPr lang="en-US" sz="2400" b="1" dirty="0">
              <a:solidFill>
                <a:srgbClr val="002060"/>
              </a:solidFill>
            </a:endParaRPr>
          </a:p>
        </p:txBody>
      </p:sp>
      <p:pic>
        <p:nvPicPr>
          <p:cNvPr id="4" name="Picture 3">
            <a:extLst>
              <a:ext uri="{FF2B5EF4-FFF2-40B4-BE49-F238E27FC236}">
                <a16:creationId xmlns:a16="http://schemas.microsoft.com/office/drawing/2014/main" id="{21D87CF8-FB97-4B9D-BA30-662B9A914C71}"/>
              </a:ext>
            </a:extLst>
          </p:cNvPr>
          <p:cNvPicPr>
            <a:picLocks noChangeAspect="1"/>
          </p:cNvPicPr>
          <p:nvPr/>
        </p:nvPicPr>
        <p:blipFill>
          <a:blip r:embed="rId4"/>
          <a:stretch>
            <a:fillRect/>
          </a:stretch>
        </p:blipFill>
        <p:spPr>
          <a:xfrm>
            <a:off x="6521451" y="230190"/>
            <a:ext cx="2176774" cy="1266372"/>
          </a:xfrm>
          <a:prstGeom prst="rect">
            <a:avLst/>
          </a:prstGeom>
        </p:spPr>
      </p:pic>
    </p:spTree>
    <p:extLst>
      <p:ext uri="{BB962C8B-B14F-4D97-AF65-F5344CB8AC3E}">
        <p14:creationId xmlns:p14="http://schemas.microsoft.com/office/powerpoint/2010/main" val="25461449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duotone>
              <a:schemeClr val="accent3">
                <a:shade val="45000"/>
                <a:satMod val="135000"/>
              </a:schemeClr>
              <a:prstClr val="white"/>
            </a:duotone>
          </a:blip>
          <a:srcRect/>
          <a:stretch>
            <a:fillRect t="-2000" b="-2000"/>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742950" y="3968751"/>
            <a:ext cx="7772400" cy="2387600"/>
          </a:xfrm>
        </p:spPr>
        <p:txBody>
          <a:bodyPr>
            <a:noAutofit/>
          </a:bodyPr>
          <a:lstStyle/>
          <a:p>
            <a:r>
              <a:rPr lang="en-US" sz="4600" dirty="0">
                <a:latin typeface="+mn-lt"/>
              </a:rPr>
              <a:t>The following four slides on delegation of authority will not apply to most schools, and are only for schools that qualify, and whose ELAC considers going through the process, to delegate its authority and responsibilities to the School Site Council.</a:t>
            </a:r>
          </a:p>
        </p:txBody>
      </p:sp>
    </p:spTree>
    <p:extLst>
      <p:ext uri="{BB962C8B-B14F-4D97-AF65-F5344CB8AC3E}">
        <p14:creationId xmlns:p14="http://schemas.microsoft.com/office/powerpoint/2010/main" val="3458219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duotone>
              <a:schemeClr val="accent3">
                <a:shade val="45000"/>
                <a:satMod val="135000"/>
              </a:schemeClr>
              <a:prstClr val="white"/>
            </a:duotone>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838200"/>
          </a:xfrm>
          <a:solidFill>
            <a:schemeClr val="accent3">
              <a:lumMod val="50000"/>
            </a:schemeClr>
          </a:solidFill>
          <a:ln w="28575">
            <a:solidFill>
              <a:schemeClr val="bg1"/>
            </a:solidFill>
          </a:ln>
        </p:spPr>
        <p:txBody>
          <a:bodyPr>
            <a:normAutofit/>
          </a:bodyPr>
          <a:lstStyle/>
          <a:p>
            <a:pPr algn="ctr"/>
            <a:r>
              <a:rPr lang="en-US" sz="3200" b="1" dirty="0">
                <a:solidFill>
                  <a:schemeClr val="bg1"/>
                </a:solidFill>
                <a:latin typeface="+mn-lt"/>
                <a:cs typeface="Calibri" panose="020F0502020204030204" pitchFamily="34" charset="0"/>
              </a:rPr>
              <a:t>DELEGATION OF AUTHORITY </a:t>
            </a:r>
          </a:p>
        </p:txBody>
      </p:sp>
      <p:sp>
        <p:nvSpPr>
          <p:cNvPr id="4" name="Content Placeholder 3"/>
          <p:cNvSpPr>
            <a:spLocks noGrp="1"/>
          </p:cNvSpPr>
          <p:nvPr>
            <p:ph idx="1"/>
          </p:nvPr>
        </p:nvSpPr>
        <p:spPr>
          <a:xfrm>
            <a:off x="628649" y="1535905"/>
            <a:ext cx="8087967" cy="5083556"/>
          </a:xfrm>
        </p:spPr>
        <p:txBody>
          <a:bodyPr>
            <a:normAutofit lnSpcReduction="10000"/>
          </a:bodyPr>
          <a:lstStyle/>
          <a:p>
            <a:pPr marL="0" marR="0" indent="0">
              <a:spcBef>
                <a:spcPts val="0"/>
              </a:spcBef>
              <a:spcAft>
                <a:spcPts val="0"/>
              </a:spcAft>
              <a:buNone/>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ELAC may designate the SSC or the SSC EL Subcommittee to function as the advisory committee for English learners (Education Code 52176) only when all of the following occurs: </a:t>
            </a:r>
            <a:endParaRPr lang="en-US" sz="1800" dirty="0">
              <a:solidFill>
                <a:srgbClr val="000000"/>
              </a:solidFill>
              <a:latin typeface="Times New Roman" panose="02020603050405020304" pitchFamily="18" charset="0"/>
              <a:ea typeface="Calibri" panose="020F0502020204030204" pitchFamily="34" charset="0"/>
            </a:endParaRPr>
          </a:p>
          <a:p>
            <a:pPr marL="0" marR="0" indent="0">
              <a:spcBef>
                <a:spcPts val="15"/>
              </a:spcBef>
              <a:spcAft>
                <a:spcPts val="0"/>
              </a:spcAft>
              <a:buNone/>
            </a:pPr>
            <a:endParaRPr lang="en-US" dirty="0">
              <a:latin typeface="Calibri" panose="020F0502020204030204" pitchFamily="34" charset="0"/>
              <a:ea typeface="Wingdings" panose="05000000000000000000" pitchFamily="2" charset="2"/>
              <a:cs typeface="Calibri" panose="020F0502020204030204" pitchFamily="34" charset="0"/>
            </a:endParaRPr>
          </a:p>
          <a:p>
            <a:pPr marR="0">
              <a:spcBef>
                <a:spcPts val="15"/>
              </a:spcBef>
              <a:spcAft>
                <a:spcPts val="1500"/>
              </a:spcAft>
              <a:buFont typeface="Wingdings" panose="05000000000000000000" pitchFamily="2" charset="2"/>
              <a:buChar char="Ø"/>
            </a:pPr>
            <a:r>
              <a:rPr lang="en-US" spc="-5" dirty="0">
                <a:latin typeface="Calibri" panose="020F0502020204030204" pitchFamily="34" charset="0"/>
                <a:ea typeface="Wingdings" panose="05000000000000000000" pitchFamily="2" charset="2"/>
                <a:cs typeface="Times New Roman" panose="02020603050405020304" pitchFamily="18" charset="0"/>
              </a:rPr>
              <a:t>The</a:t>
            </a:r>
            <a:r>
              <a:rPr lang="en-US" dirty="0">
                <a:latin typeface="Calibri" panose="020F0502020204030204" pitchFamily="34" charset="0"/>
                <a:ea typeface="Wingdings" panose="05000000000000000000" pitchFamily="2" charset="2"/>
                <a:cs typeface="Times New Roman" panose="02020603050405020304" pitchFamily="18" charset="0"/>
              </a:rPr>
              <a:t> </a:t>
            </a:r>
            <a:r>
              <a:rPr lang="en-US" spc="-10" dirty="0">
                <a:latin typeface="Calibri" panose="020F0502020204030204" pitchFamily="34" charset="0"/>
                <a:ea typeface="Wingdings" panose="05000000000000000000" pitchFamily="2" charset="2"/>
                <a:cs typeface="Times New Roman" panose="02020603050405020304" pitchFamily="18" charset="0"/>
              </a:rPr>
              <a:t>percentage</a:t>
            </a:r>
            <a:r>
              <a:rPr lang="en-US" spc="-25" dirty="0">
                <a:latin typeface="Calibri" panose="020F0502020204030204" pitchFamily="34" charset="0"/>
                <a:ea typeface="Wingdings" panose="05000000000000000000" pitchFamily="2" charset="2"/>
                <a:cs typeface="Times New Roman" panose="02020603050405020304" pitchFamily="18" charset="0"/>
              </a:rPr>
              <a:t> </a:t>
            </a:r>
            <a:r>
              <a:rPr lang="en-US" spc="-5" dirty="0">
                <a:latin typeface="Calibri" panose="020F0502020204030204" pitchFamily="34" charset="0"/>
                <a:ea typeface="Wingdings" panose="05000000000000000000" pitchFamily="2" charset="2"/>
                <a:cs typeface="Times New Roman" panose="02020603050405020304" pitchFamily="18" charset="0"/>
              </a:rPr>
              <a:t>of</a:t>
            </a:r>
            <a:r>
              <a:rPr lang="en-US" spc="-10" dirty="0">
                <a:latin typeface="Calibri" panose="020F0502020204030204" pitchFamily="34" charset="0"/>
                <a:ea typeface="Wingdings" panose="05000000000000000000" pitchFamily="2" charset="2"/>
                <a:cs typeface="Times New Roman" panose="02020603050405020304" pitchFamily="18" charset="0"/>
              </a:rPr>
              <a:t> </a:t>
            </a:r>
            <a:r>
              <a:rPr lang="en-US" spc="-5" dirty="0">
                <a:latin typeface="Calibri" panose="020F0502020204030204" pitchFamily="34" charset="0"/>
                <a:ea typeface="Wingdings" panose="05000000000000000000" pitchFamily="2" charset="2"/>
                <a:cs typeface="Times New Roman" panose="02020603050405020304" pitchFamily="18" charset="0"/>
              </a:rPr>
              <a:t>English </a:t>
            </a:r>
            <a:r>
              <a:rPr lang="en-US" spc="-10" dirty="0">
                <a:latin typeface="Calibri" panose="020F0502020204030204" pitchFamily="34" charset="0"/>
                <a:ea typeface="Wingdings" panose="05000000000000000000" pitchFamily="2" charset="2"/>
                <a:cs typeface="Times New Roman" panose="02020603050405020304" pitchFamily="18" charset="0"/>
              </a:rPr>
              <a:t>learners</a:t>
            </a:r>
            <a:r>
              <a:rPr lang="en-US" spc="20" dirty="0">
                <a:latin typeface="Calibri" panose="020F0502020204030204" pitchFamily="34" charset="0"/>
                <a:ea typeface="Wingdings" panose="05000000000000000000" pitchFamily="2" charset="2"/>
                <a:cs typeface="Times New Roman" panose="02020603050405020304" pitchFamily="18" charset="0"/>
              </a:rPr>
              <a:t> </a:t>
            </a:r>
            <a:r>
              <a:rPr lang="en-US" spc="-5" dirty="0">
                <a:latin typeface="Calibri" panose="020F0502020204030204" pitchFamily="34" charset="0"/>
                <a:ea typeface="Wingdings" panose="05000000000000000000" pitchFamily="2" charset="2"/>
                <a:cs typeface="Times New Roman" panose="02020603050405020304" pitchFamily="18" charset="0"/>
              </a:rPr>
              <a:t>does</a:t>
            </a:r>
            <a:r>
              <a:rPr lang="en-US" spc="-15" dirty="0">
                <a:latin typeface="Calibri" panose="020F0502020204030204" pitchFamily="34" charset="0"/>
                <a:ea typeface="Wingdings" panose="05000000000000000000" pitchFamily="2" charset="2"/>
                <a:cs typeface="Times New Roman" panose="02020603050405020304" pitchFamily="18" charset="0"/>
              </a:rPr>
              <a:t> </a:t>
            </a:r>
            <a:r>
              <a:rPr lang="en-US" spc="-5" dirty="0">
                <a:latin typeface="Calibri" panose="020F0502020204030204" pitchFamily="34" charset="0"/>
                <a:ea typeface="Wingdings" panose="05000000000000000000" pitchFamily="2" charset="2"/>
                <a:cs typeface="Times New Roman" panose="02020603050405020304" pitchFamily="18" charset="0"/>
              </a:rPr>
              <a:t>not</a:t>
            </a:r>
            <a:r>
              <a:rPr lang="en-US" spc="-10" dirty="0">
                <a:latin typeface="Calibri" panose="020F0502020204030204" pitchFamily="34" charset="0"/>
                <a:ea typeface="Wingdings" panose="05000000000000000000" pitchFamily="2" charset="2"/>
                <a:cs typeface="Times New Roman" panose="02020603050405020304" pitchFamily="18" charset="0"/>
              </a:rPr>
              <a:t> </a:t>
            </a:r>
            <a:r>
              <a:rPr lang="en-US" spc="-20" dirty="0">
                <a:latin typeface="Calibri" panose="020F0502020204030204" pitchFamily="34" charset="0"/>
                <a:ea typeface="Wingdings" panose="05000000000000000000" pitchFamily="2" charset="2"/>
                <a:cs typeface="Times New Roman" panose="02020603050405020304" pitchFamily="18" charset="0"/>
              </a:rPr>
              <a:t>exceed</a:t>
            </a:r>
            <a:r>
              <a:rPr lang="en-US" spc="15" dirty="0">
                <a:latin typeface="Calibri" panose="020F0502020204030204" pitchFamily="34" charset="0"/>
                <a:ea typeface="Wingdings" panose="05000000000000000000" pitchFamily="2" charset="2"/>
                <a:cs typeface="Times New Roman" panose="02020603050405020304" pitchFamily="18" charset="0"/>
              </a:rPr>
              <a:t> </a:t>
            </a:r>
            <a:r>
              <a:rPr lang="en-US" dirty="0">
                <a:latin typeface="Calibri" panose="020F0502020204030204" pitchFamily="34" charset="0"/>
                <a:ea typeface="Wingdings" panose="05000000000000000000" pitchFamily="2" charset="2"/>
                <a:cs typeface="Times New Roman" panose="02020603050405020304" pitchFamily="18" charset="0"/>
              </a:rPr>
              <a:t>50%</a:t>
            </a:r>
            <a:r>
              <a:rPr lang="en-US" spc="-25" dirty="0">
                <a:latin typeface="Calibri" panose="020F0502020204030204" pitchFamily="34" charset="0"/>
                <a:ea typeface="Wingdings" panose="05000000000000000000" pitchFamily="2" charset="2"/>
                <a:cs typeface="Times New Roman" panose="02020603050405020304" pitchFamily="18" charset="0"/>
              </a:rPr>
              <a:t> </a:t>
            </a:r>
            <a:r>
              <a:rPr lang="en-US" spc="-5" dirty="0">
                <a:latin typeface="Calibri" panose="020F0502020204030204" pitchFamily="34" charset="0"/>
                <a:ea typeface="Wingdings" panose="05000000000000000000" pitchFamily="2" charset="2"/>
                <a:cs typeface="Times New Roman" panose="02020603050405020304" pitchFamily="18" charset="0"/>
              </a:rPr>
              <a:t>in </a:t>
            </a:r>
            <a:r>
              <a:rPr lang="en-US" spc="-10" dirty="0">
                <a:latin typeface="Calibri" panose="020F0502020204030204" pitchFamily="34" charset="0"/>
                <a:ea typeface="Wingdings" panose="05000000000000000000" pitchFamily="2" charset="2"/>
                <a:cs typeface="Times New Roman" panose="02020603050405020304" pitchFamily="18" charset="0"/>
              </a:rPr>
              <a:t>elementary</a:t>
            </a:r>
            <a:r>
              <a:rPr lang="en-US" spc="265" dirty="0">
                <a:latin typeface="Calibri" panose="020F0502020204030204" pitchFamily="34" charset="0"/>
                <a:ea typeface="Wingdings" panose="05000000000000000000" pitchFamily="2" charset="2"/>
                <a:cs typeface="Times New Roman" panose="02020603050405020304" pitchFamily="18" charset="0"/>
              </a:rPr>
              <a:t> </a:t>
            </a:r>
            <a:r>
              <a:rPr lang="en-US" spc="-5" dirty="0">
                <a:latin typeface="Calibri" panose="020F0502020204030204" pitchFamily="34" charset="0"/>
                <a:ea typeface="Wingdings" panose="05000000000000000000" pitchFamily="2" charset="2"/>
                <a:cs typeface="Times New Roman" panose="02020603050405020304" pitchFamily="18" charset="0"/>
              </a:rPr>
              <a:t>schools</a:t>
            </a:r>
            <a:r>
              <a:rPr lang="en-US" dirty="0">
                <a:latin typeface="Calibri" panose="020F0502020204030204" pitchFamily="34" charset="0"/>
                <a:ea typeface="Wingdings" panose="05000000000000000000" pitchFamily="2" charset="2"/>
                <a:cs typeface="Times New Roman" panose="02020603050405020304" pitchFamily="18" charset="0"/>
              </a:rPr>
              <a:t> </a:t>
            </a:r>
            <a:r>
              <a:rPr lang="en-US" spc="-5" dirty="0">
                <a:latin typeface="Calibri" panose="020F0502020204030204" pitchFamily="34" charset="0"/>
                <a:ea typeface="Wingdings" panose="05000000000000000000" pitchFamily="2" charset="2"/>
                <a:cs typeface="Times New Roman" panose="02020603050405020304" pitchFamily="18" charset="0"/>
              </a:rPr>
              <a:t>or</a:t>
            </a:r>
            <a:r>
              <a:rPr lang="en-US" spc="-15" dirty="0">
                <a:latin typeface="Calibri" panose="020F0502020204030204" pitchFamily="34" charset="0"/>
                <a:ea typeface="Wingdings" panose="05000000000000000000" pitchFamily="2" charset="2"/>
                <a:cs typeface="Times New Roman" panose="02020603050405020304" pitchFamily="18" charset="0"/>
              </a:rPr>
              <a:t> </a:t>
            </a:r>
            <a:r>
              <a:rPr lang="en-US" dirty="0">
                <a:latin typeface="Calibri" panose="020F0502020204030204" pitchFamily="34" charset="0"/>
                <a:ea typeface="Wingdings" panose="05000000000000000000" pitchFamily="2" charset="2"/>
                <a:cs typeface="Times New Roman" panose="02020603050405020304" pitchFamily="18" charset="0"/>
              </a:rPr>
              <a:t>25%</a:t>
            </a:r>
            <a:r>
              <a:rPr lang="en-US" spc="-25" dirty="0">
                <a:latin typeface="Calibri" panose="020F0502020204030204" pitchFamily="34" charset="0"/>
                <a:ea typeface="Wingdings" panose="05000000000000000000" pitchFamily="2" charset="2"/>
                <a:cs typeface="Times New Roman" panose="02020603050405020304" pitchFamily="18" charset="0"/>
              </a:rPr>
              <a:t> </a:t>
            </a:r>
            <a:r>
              <a:rPr lang="en-US" spc="-5" dirty="0">
                <a:latin typeface="Calibri" panose="020F0502020204030204" pitchFamily="34" charset="0"/>
                <a:ea typeface="Wingdings" panose="05000000000000000000" pitchFamily="2" charset="2"/>
                <a:cs typeface="Times New Roman" panose="02020603050405020304" pitchFamily="18" charset="0"/>
              </a:rPr>
              <a:t>in</a:t>
            </a:r>
            <a:r>
              <a:rPr lang="en-US" spc="5" dirty="0">
                <a:latin typeface="Calibri" panose="020F0502020204030204" pitchFamily="34" charset="0"/>
                <a:ea typeface="Wingdings" panose="05000000000000000000" pitchFamily="2" charset="2"/>
                <a:cs typeface="Times New Roman" panose="02020603050405020304" pitchFamily="18" charset="0"/>
              </a:rPr>
              <a:t> </a:t>
            </a:r>
            <a:r>
              <a:rPr lang="en-US" spc="-5" dirty="0">
                <a:latin typeface="Calibri" panose="020F0502020204030204" pitchFamily="34" charset="0"/>
                <a:ea typeface="Wingdings" panose="05000000000000000000" pitchFamily="2" charset="2"/>
                <a:cs typeface="Times New Roman" panose="02020603050405020304" pitchFamily="18" charset="0"/>
              </a:rPr>
              <a:t>secondary</a:t>
            </a:r>
            <a:r>
              <a:rPr lang="en-US" spc="-30" dirty="0">
                <a:latin typeface="Calibri" panose="020F0502020204030204" pitchFamily="34" charset="0"/>
                <a:ea typeface="Wingdings" panose="05000000000000000000" pitchFamily="2" charset="2"/>
                <a:cs typeface="Times New Roman" panose="02020603050405020304" pitchFamily="18" charset="0"/>
              </a:rPr>
              <a:t> </a:t>
            </a:r>
            <a:r>
              <a:rPr lang="en-US" spc="-5" dirty="0">
                <a:latin typeface="Calibri" panose="020F0502020204030204" pitchFamily="34" charset="0"/>
                <a:ea typeface="Wingdings" panose="05000000000000000000" pitchFamily="2" charset="2"/>
                <a:cs typeface="Times New Roman" panose="02020603050405020304" pitchFamily="18" charset="0"/>
              </a:rPr>
              <a:t>schools.</a:t>
            </a:r>
            <a:endParaRPr lang="en-US" sz="1400" dirty="0">
              <a:latin typeface="Calibri" panose="020F0502020204030204" pitchFamily="34" charset="0"/>
              <a:ea typeface="Wingdings" panose="05000000000000000000" pitchFamily="2" charset="2"/>
              <a:cs typeface="Times New Roman" panose="02020603050405020304" pitchFamily="18" charset="0"/>
            </a:endParaRPr>
          </a:p>
          <a:p>
            <a:pPr marR="0">
              <a:spcBef>
                <a:spcPts val="30"/>
              </a:spcBef>
              <a:spcAft>
                <a:spcPts val="1500"/>
              </a:spcAft>
              <a:buFont typeface="Wingdings" panose="05000000000000000000" pitchFamily="2" charset="2"/>
              <a:buChar char="Ø"/>
            </a:pPr>
            <a:r>
              <a:rPr lang="en-US" spc="-5" dirty="0">
                <a:latin typeface="Calibri" panose="020F0502020204030204" pitchFamily="34" charset="0"/>
                <a:ea typeface="Wingdings" panose="05000000000000000000" pitchFamily="2" charset="2"/>
                <a:cs typeface="Times New Roman" panose="02020603050405020304" pitchFamily="18" charset="0"/>
              </a:rPr>
              <a:t>The</a:t>
            </a:r>
            <a:r>
              <a:rPr lang="en-US" dirty="0">
                <a:latin typeface="Calibri" panose="020F0502020204030204" pitchFamily="34" charset="0"/>
                <a:ea typeface="Wingdings" panose="05000000000000000000" pitchFamily="2" charset="2"/>
                <a:cs typeface="Times New Roman" panose="02020603050405020304" pitchFamily="18" charset="0"/>
              </a:rPr>
              <a:t> SSC</a:t>
            </a:r>
            <a:r>
              <a:rPr lang="en-US" spc="-10" dirty="0">
                <a:latin typeface="Calibri" panose="020F0502020204030204" pitchFamily="34" charset="0"/>
                <a:ea typeface="Wingdings" panose="05000000000000000000" pitchFamily="2" charset="2"/>
                <a:cs typeface="Times New Roman" panose="02020603050405020304" pitchFamily="18" charset="0"/>
              </a:rPr>
              <a:t> </a:t>
            </a:r>
            <a:r>
              <a:rPr lang="en-US" dirty="0">
                <a:latin typeface="Calibri" panose="020F0502020204030204" pitchFamily="34" charset="0"/>
                <a:ea typeface="Wingdings" panose="05000000000000000000" pitchFamily="2" charset="2"/>
                <a:cs typeface="Times New Roman" panose="02020603050405020304" pitchFamily="18" charset="0"/>
              </a:rPr>
              <a:t>has a</a:t>
            </a:r>
            <a:r>
              <a:rPr lang="en-US" spc="-10" dirty="0">
                <a:latin typeface="Calibri" panose="020F0502020204030204" pitchFamily="34" charset="0"/>
                <a:ea typeface="Wingdings" panose="05000000000000000000" pitchFamily="2" charset="2"/>
                <a:cs typeface="Times New Roman" panose="02020603050405020304" pitchFamily="18" charset="0"/>
              </a:rPr>
              <a:t>n</a:t>
            </a:r>
            <a:r>
              <a:rPr lang="en-US" spc="20" dirty="0">
                <a:latin typeface="Calibri" panose="020F0502020204030204" pitchFamily="34" charset="0"/>
                <a:ea typeface="Wingdings" panose="05000000000000000000" pitchFamily="2" charset="2"/>
                <a:cs typeface="Times New Roman" panose="02020603050405020304" pitchFamily="18" charset="0"/>
              </a:rPr>
              <a:t> </a:t>
            </a:r>
            <a:r>
              <a:rPr lang="en-US" spc="-5" dirty="0">
                <a:latin typeface="Calibri" panose="020F0502020204030204" pitchFamily="34" charset="0"/>
                <a:ea typeface="Wingdings" panose="05000000000000000000" pitchFamily="2" charset="2"/>
                <a:cs typeface="Times New Roman" panose="02020603050405020304" pitchFamily="18" charset="0"/>
              </a:rPr>
              <a:t>EL</a:t>
            </a:r>
            <a:r>
              <a:rPr lang="en-US" spc="-20" dirty="0">
                <a:latin typeface="Calibri" panose="020F0502020204030204" pitchFamily="34" charset="0"/>
                <a:ea typeface="Wingdings" panose="05000000000000000000" pitchFamily="2" charset="2"/>
                <a:cs typeface="Times New Roman" panose="02020603050405020304" pitchFamily="18" charset="0"/>
              </a:rPr>
              <a:t> </a:t>
            </a:r>
            <a:r>
              <a:rPr lang="en-US" spc="-10" dirty="0">
                <a:latin typeface="Calibri" panose="020F0502020204030204" pitchFamily="34" charset="0"/>
                <a:ea typeface="Wingdings" panose="05000000000000000000" pitchFamily="2" charset="2"/>
                <a:cs typeface="Times New Roman" panose="02020603050405020304" pitchFamily="18" charset="0"/>
              </a:rPr>
              <a:t>subcommittee.</a:t>
            </a:r>
            <a:endParaRPr lang="en-US" sz="1400" dirty="0">
              <a:latin typeface="Calibri" panose="020F0502020204030204" pitchFamily="34" charset="0"/>
              <a:ea typeface="Wingdings" panose="05000000000000000000" pitchFamily="2" charset="2"/>
              <a:cs typeface="Times New Roman" panose="02020603050405020304" pitchFamily="18" charset="0"/>
            </a:endParaRPr>
          </a:p>
          <a:p>
            <a:pPr marR="0">
              <a:spcBef>
                <a:spcPts val="30"/>
              </a:spcBef>
              <a:spcAft>
                <a:spcPts val="1500"/>
              </a:spcAft>
              <a:buFont typeface="Wingdings" panose="05000000000000000000" pitchFamily="2" charset="2"/>
              <a:buChar char="Ø"/>
            </a:pPr>
            <a:r>
              <a:rPr lang="en-US" spc="-5" dirty="0">
                <a:latin typeface="Calibri" panose="020F0502020204030204" pitchFamily="34" charset="0"/>
                <a:ea typeface="Calibri" panose="020F0502020204030204" pitchFamily="34" charset="0"/>
                <a:cs typeface="Times New Roman" panose="02020603050405020304" pitchFamily="18" charset="0"/>
              </a:rPr>
              <a:t>Either the</a:t>
            </a:r>
            <a:r>
              <a:rPr lang="en-US" dirty="0">
                <a:latin typeface="Calibri" panose="020F0502020204030204" pitchFamily="34" charset="0"/>
                <a:ea typeface="Calibri" panose="020F0502020204030204" pitchFamily="34" charset="0"/>
                <a:cs typeface="Times New Roman" panose="02020603050405020304" pitchFamily="18" charset="0"/>
              </a:rPr>
              <a:t> parent portion of the SSC or a SSC EL subcommittee reflects </a:t>
            </a:r>
            <a:r>
              <a:rPr lang="en-US" spc="-15" dirty="0">
                <a:latin typeface="Calibri" panose="020F0502020204030204" pitchFamily="34" charset="0"/>
                <a:ea typeface="Calibri" panose="020F0502020204030204" pitchFamily="34" charset="0"/>
                <a:cs typeface="Times New Roman" panose="02020603050405020304" pitchFamily="18" charset="0"/>
              </a:rPr>
              <a:t>at</a:t>
            </a:r>
            <a:r>
              <a:rPr lang="en-US" spc="15" dirty="0">
                <a:latin typeface="Calibri" panose="020F0502020204030204" pitchFamily="34" charset="0"/>
                <a:ea typeface="Calibri" panose="020F0502020204030204" pitchFamily="34" charset="0"/>
                <a:cs typeface="Times New Roman" panose="02020603050405020304" pitchFamily="18" charset="0"/>
              </a:rPr>
              <a:t> </a:t>
            </a:r>
            <a:r>
              <a:rPr lang="en-US" spc="-10" dirty="0">
                <a:latin typeface="Calibri" panose="020F0502020204030204" pitchFamily="34" charset="0"/>
                <a:ea typeface="Calibri" panose="020F0502020204030204" pitchFamily="34" charset="0"/>
                <a:cs typeface="Times New Roman" panose="02020603050405020304" pitchFamily="18" charset="0"/>
              </a:rPr>
              <a:t>least</a:t>
            </a:r>
            <a:r>
              <a:rPr lang="en-US" spc="1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the </a:t>
            </a:r>
            <a:r>
              <a:rPr lang="en-US" spc="-5" dirty="0">
                <a:latin typeface="Calibri" panose="020F0502020204030204" pitchFamily="34" charset="0"/>
                <a:ea typeface="Calibri" panose="020F0502020204030204" pitchFamily="34" charset="0"/>
                <a:cs typeface="Times New Roman" panose="02020603050405020304" pitchFamily="18" charset="0"/>
              </a:rPr>
              <a:t>same</a:t>
            </a:r>
            <a:r>
              <a:rPr lang="en-US" spc="15" dirty="0">
                <a:latin typeface="Calibri" panose="020F0502020204030204" pitchFamily="34" charset="0"/>
                <a:ea typeface="Calibri" panose="020F0502020204030204" pitchFamily="34" charset="0"/>
                <a:cs typeface="Times New Roman" panose="02020603050405020304" pitchFamily="18" charset="0"/>
              </a:rPr>
              <a:t> </a:t>
            </a:r>
            <a:r>
              <a:rPr lang="en-US" spc="-10" dirty="0">
                <a:latin typeface="Calibri" panose="020F0502020204030204" pitchFamily="34" charset="0"/>
                <a:ea typeface="Calibri" panose="020F0502020204030204" pitchFamily="34" charset="0"/>
                <a:cs typeface="Times New Roman" panose="02020603050405020304" pitchFamily="18" charset="0"/>
              </a:rPr>
              <a:t>percentage of parents of English learners </a:t>
            </a:r>
            <a:r>
              <a:rPr lang="en-US" dirty="0">
                <a:latin typeface="Calibri" panose="020F0502020204030204" pitchFamily="34" charset="0"/>
                <a:ea typeface="Calibri" panose="020F0502020204030204" pitchFamily="34" charset="0"/>
                <a:cs typeface="Times New Roman" panose="02020603050405020304" pitchFamily="18" charset="0"/>
              </a:rPr>
              <a:t>as EL</a:t>
            </a:r>
            <a:r>
              <a:rPr lang="en-US" spc="-15" dirty="0">
                <a:latin typeface="Calibri" panose="020F0502020204030204" pitchFamily="34" charset="0"/>
                <a:ea typeface="Calibri" panose="020F0502020204030204" pitchFamily="34" charset="0"/>
                <a:cs typeface="Times New Roman" panose="02020603050405020304" pitchFamily="18" charset="0"/>
              </a:rPr>
              <a:t> </a:t>
            </a:r>
            <a:r>
              <a:rPr lang="en-US" spc="-10" dirty="0">
                <a:latin typeface="Calibri" panose="020F0502020204030204" pitchFamily="34" charset="0"/>
                <a:ea typeface="Calibri" panose="020F0502020204030204" pitchFamily="34" charset="0"/>
                <a:cs typeface="Times New Roman" panose="02020603050405020304" pitchFamily="18" charset="0"/>
              </a:rPr>
              <a:t>students</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spc="-10" dirty="0">
                <a:latin typeface="Calibri" panose="020F0502020204030204" pitchFamily="34" charset="0"/>
                <a:ea typeface="Calibri" panose="020F0502020204030204" pitchFamily="34" charset="0"/>
                <a:cs typeface="Times New Roman" panose="02020603050405020304" pitchFamily="18" charset="0"/>
              </a:rPr>
              <a:t>enrolled</a:t>
            </a:r>
            <a:r>
              <a:rPr lang="en-US" spc="15" dirty="0">
                <a:latin typeface="Calibri" panose="020F0502020204030204" pitchFamily="34" charset="0"/>
                <a:ea typeface="Calibri" panose="020F0502020204030204" pitchFamily="34" charset="0"/>
                <a:cs typeface="Times New Roman" panose="02020603050405020304" pitchFamily="18" charset="0"/>
              </a:rPr>
              <a:t> </a:t>
            </a:r>
            <a:r>
              <a:rPr lang="en-US" spc="-5" dirty="0">
                <a:latin typeface="Calibri" panose="020F0502020204030204" pitchFamily="34" charset="0"/>
                <a:ea typeface="Calibri" panose="020F0502020204030204" pitchFamily="34" charset="0"/>
                <a:cs typeface="Times New Roman" panose="02020603050405020304" pitchFamily="18" charset="0"/>
              </a:rPr>
              <a:t>in </a:t>
            </a:r>
            <a:r>
              <a:rPr lang="en-US" dirty="0">
                <a:latin typeface="Calibri" panose="020F0502020204030204" pitchFamily="34" charset="0"/>
                <a:ea typeface="Calibri" panose="020F0502020204030204" pitchFamily="34" charset="0"/>
                <a:cs typeface="Times New Roman" panose="02020603050405020304" pitchFamily="18" charset="0"/>
              </a:rPr>
              <a:t>the</a:t>
            </a:r>
            <a:r>
              <a:rPr lang="en-US" spc="185" dirty="0">
                <a:latin typeface="Calibri" panose="020F0502020204030204" pitchFamily="34" charset="0"/>
                <a:ea typeface="Calibri" panose="020F0502020204030204" pitchFamily="34" charset="0"/>
                <a:cs typeface="Times New Roman" panose="02020603050405020304" pitchFamily="18" charset="0"/>
              </a:rPr>
              <a:t> </a:t>
            </a:r>
            <a:r>
              <a:rPr lang="en-US" spc="-5" dirty="0">
                <a:latin typeface="Calibri" panose="020F0502020204030204" pitchFamily="34" charset="0"/>
                <a:ea typeface="Calibri" panose="020F0502020204030204" pitchFamily="34" charset="0"/>
                <a:cs typeface="Times New Roman" panose="02020603050405020304" pitchFamily="18" charset="0"/>
              </a:rPr>
              <a:t>school.</a:t>
            </a:r>
            <a:endParaRPr lang="en-US" dirty="0"/>
          </a:p>
        </p:txBody>
      </p:sp>
    </p:spTree>
    <p:extLst>
      <p:ext uri="{BB962C8B-B14F-4D97-AF65-F5344CB8AC3E}">
        <p14:creationId xmlns:p14="http://schemas.microsoft.com/office/powerpoint/2010/main" val="33222188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bg>
      <p:bgPr>
        <a:blipFill dpi="0" rotWithShape="1">
          <a:blip r:embed="rId3">
            <a:duotone>
              <a:schemeClr val="accent3">
                <a:shade val="45000"/>
                <a:satMod val="135000"/>
              </a:schemeClr>
              <a:prstClr val="white"/>
            </a:duotone>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914400"/>
          </a:xfrm>
          <a:solidFill>
            <a:schemeClr val="accent3">
              <a:lumMod val="50000"/>
            </a:schemeClr>
          </a:solidFill>
          <a:ln w="28575">
            <a:solidFill>
              <a:schemeClr val="bg1"/>
            </a:solidFill>
          </a:ln>
        </p:spPr>
        <p:txBody>
          <a:bodyPr>
            <a:normAutofit/>
          </a:bodyPr>
          <a:lstStyle/>
          <a:p>
            <a:pPr algn="ctr"/>
            <a:r>
              <a:rPr lang="en-US" sz="3200" b="1" dirty="0">
                <a:solidFill>
                  <a:schemeClr val="bg1"/>
                </a:solidFill>
                <a:latin typeface="+mn-lt"/>
              </a:rPr>
              <a:t>DELEGATION OF AUTHORITY </a:t>
            </a:r>
            <a:r>
              <a:rPr lang="en-US" sz="3200" b="1" dirty="0">
                <a:solidFill>
                  <a:srgbClr val="FFFFFF"/>
                </a:solidFill>
                <a:latin typeface="+mn-lt"/>
                <a:ea typeface="Times New Roman"/>
                <a:cs typeface="Calibri" panose="020F0502020204030204" pitchFamily="34" charset="0"/>
              </a:rPr>
              <a:t>(continued)</a:t>
            </a:r>
            <a:r>
              <a:rPr lang="en-US" sz="3200" b="1" dirty="0">
                <a:solidFill>
                  <a:schemeClr val="bg1"/>
                </a:solidFill>
                <a:latin typeface="+mn-lt"/>
              </a:rPr>
              <a:t> </a:t>
            </a:r>
          </a:p>
        </p:txBody>
      </p:sp>
      <p:sp>
        <p:nvSpPr>
          <p:cNvPr id="8" name="Content Placeholder 2"/>
          <p:cNvSpPr>
            <a:spLocks noGrp="1"/>
          </p:cNvSpPr>
          <p:nvPr>
            <p:ph idx="1"/>
          </p:nvPr>
        </p:nvSpPr>
        <p:spPr>
          <a:xfrm>
            <a:off x="381000" y="1447800"/>
            <a:ext cx="7974014" cy="5029200"/>
          </a:xfrm>
        </p:spPr>
        <p:txBody>
          <a:bodyPr>
            <a:normAutofit/>
          </a:bodyPr>
          <a:lstStyle/>
          <a:p>
            <a:pPr marL="0" indent="0">
              <a:buClr>
                <a:schemeClr val="accent3">
                  <a:lumMod val="50000"/>
                </a:schemeClr>
              </a:buClr>
              <a:buNone/>
            </a:pPr>
            <a:endParaRPr lang="en-US" sz="6200" dirty="0"/>
          </a:p>
          <a:p>
            <a:pPr marL="0" indent="0">
              <a:buClr>
                <a:schemeClr val="accent3">
                  <a:lumMod val="50000"/>
                </a:schemeClr>
              </a:buClr>
              <a:buNone/>
            </a:pPr>
            <a:endParaRPr lang="en-US" sz="5500" dirty="0"/>
          </a:p>
          <a:p>
            <a:pPr marL="0" indent="0">
              <a:buClr>
                <a:schemeClr val="accent3">
                  <a:lumMod val="50000"/>
                </a:schemeClr>
              </a:buClr>
              <a:buNone/>
            </a:pPr>
            <a:endParaRPr lang="en-US" dirty="0"/>
          </a:p>
          <a:p>
            <a:pPr>
              <a:buClr>
                <a:schemeClr val="accent3">
                  <a:lumMod val="50000"/>
                </a:schemeClr>
              </a:buClr>
              <a:buFont typeface="Wingdings" pitchFamily="2" charset="2"/>
              <a:buChar char="Ø"/>
            </a:pPr>
            <a:endParaRPr lang="en-US" dirty="0"/>
          </a:p>
          <a:p>
            <a:endParaRPr lang="en-US" dirty="0"/>
          </a:p>
          <a:p>
            <a:pPr marL="0" indent="0">
              <a:buNone/>
            </a:pPr>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375099469"/>
              </p:ext>
            </p:extLst>
          </p:nvPr>
        </p:nvGraphicFramePr>
        <p:xfrm>
          <a:off x="380997" y="1371602"/>
          <a:ext cx="8305804" cy="5226345"/>
        </p:xfrm>
        <a:graphic>
          <a:graphicData uri="http://schemas.openxmlformats.org/drawingml/2006/table">
            <a:tbl>
              <a:tblPr>
                <a:tableStyleId>{3C2FFA5D-87B4-456A-9821-1D502468CF0F}</a:tableStyleId>
              </a:tblPr>
              <a:tblGrid>
                <a:gridCol w="1703511">
                  <a:extLst>
                    <a:ext uri="{9D8B030D-6E8A-4147-A177-3AD203B41FA5}">
                      <a16:colId xmlns:a16="http://schemas.microsoft.com/office/drawing/2014/main" val="3481797525"/>
                    </a:ext>
                  </a:extLst>
                </a:gridCol>
                <a:gridCol w="1024003">
                  <a:extLst>
                    <a:ext uri="{9D8B030D-6E8A-4147-A177-3AD203B41FA5}">
                      <a16:colId xmlns:a16="http://schemas.microsoft.com/office/drawing/2014/main" val="331663254"/>
                    </a:ext>
                  </a:extLst>
                </a:gridCol>
                <a:gridCol w="967114">
                  <a:extLst>
                    <a:ext uri="{9D8B030D-6E8A-4147-A177-3AD203B41FA5}">
                      <a16:colId xmlns:a16="http://schemas.microsoft.com/office/drawing/2014/main" val="1370334311"/>
                    </a:ext>
                  </a:extLst>
                </a:gridCol>
                <a:gridCol w="910225">
                  <a:extLst>
                    <a:ext uri="{9D8B030D-6E8A-4147-A177-3AD203B41FA5}">
                      <a16:colId xmlns:a16="http://schemas.microsoft.com/office/drawing/2014/main" val="2833367117"/>
                    </a:ext>
                  </a:extLst>
                </a:gridCol>
                <a:gridCol w="853336">
                  <a:extLst>
                    <a:ext uri="{9D8B030D-6E8A-4147-A177-3AD203B41FA5}">
                      <a16:colId xmlns:a16="http://schemas.microsoft.com/office/drawing/2014/main" val="1596477143"/>
                    </a:ext>
                  </a:extLst>
                </a:gridCol>
                <a:gridCol w="932349">
                  <a:extLst>
                    <a:ext uri="{9D8B030D-6E8A-4147-A177-3AD203B41FA5}">
                      <a16:colId xmlns:a16="http://schemas.microsoft.com/office/drawing/2014/main" val="2629778802"/>
                    </a:ext>
                  </a:extLst>
                </a:gridCol>
                <a:gridCol w="944991">
                  <a:extLst>
                    <a:ext uri="{9D8B030D-6E8A-4147-A177-3AD203B41FA5}">
                      <a16:colId xmlns:a16="http://schemas.microsoft.com/office/drawing/2014/main" val="4011908242"/>
                    </a:ext>
                  </a:extLst>
                </a:gridCol>
                <a:gridCol w="970275">
                  <a:extLst>
                    <a:ext uri="{9D8B030D-6E8A-4147-A177-3AD203B41FA5}">
                      <a16:colId xmlns:a16="http://schemas.microsoft.com/office/drawing/2014/main" val="2456959202"/>
                    </a:ext>
                  </a:extLst>
                </a:gridCol>
              </a:tblGrid>
              <a:tr h="359003">
                <a:tc gridSpan="8">
                  <a:txBody>
                    <a:bodyPr/>
                    <a:lstStyle/>
                    <a:p>
                      <a:pPr marL="655955" marR="0" algn="ctr" eaLnBrk="0" hangingPunct="0">
                        <a:lnSpc>
                          <a:spcPts val="1335"/>
                        </a:lnSpc>
                        <a:spcBef>
                          <a:spcPts val="0"/>
                        </a:spcBef>
                        <a:spcAft>
                          <a:spcPts val="0"/>
                        </a:spcAft>
                      </a:pPr>
                      <a:r>
                        <a:rPr lang="en-US" sz="1600" spc="-5" dirty="0">
                          <a:effectLst/>
                        </a:rPr>
                        <a:t>Examples</a:t>
                      </a:r>
                      <a:r>
                        <a:rPr lang="en-US" sz="1600" dirty="0">
                          <a:effectLst/>
                        </a:rPr>
                        <a:t> of</a:t>
                      </a:r>
                      <a:r>
                        <a:rPr lang="en-US" sz="1600" spc="-5" dirty="0">
                          <a:effectLst/>
                        </a:rPr>
                        <a:t> </a:t>
                      </a:r>
                      <a:r>
                        <a:rPr lang="en-US" sz="1600" spc="5" dirty="0">
                          <a:effectLst/>
                        </a:rPr>
                        <a:t>EL</a:t>
                      </a:r>
                      <a:r>
                        <a:rPr lang="en-US" sz="1600" spc="-30" dirty="0">
                          <a:effectLst/>
                        </a:rPr>
                        <a:t> </a:t>
                      </a:r>
                      <a:r>
                        <a:rPr lang="en-US" sz="1600" spc="-5" dirty="0">
                          <a:effectLst/>
                        </a:rPr>
                        <a:t>Parent</a:t>
                      </a:r>
                      <a:r>
                        <a:rPr lang="en-US" sz="1600" dirty="0">
                          <a:effectLst/>
                        </a:rPr>
                        <a:t> </a:t>
                      </a:r>
                      <a:r>
                        <a:rPr lang="en-US" sz="1600" spc="-5" dirty="0">
                          <a:effectLst/>
                        </a:rPr>
                        <a:t>Portion</a:t>
                      </a:r>
                      <a:r>
                        <a:rPr lang="en-US" sz="1600" dirty="0">
                          <a:effectLst/>
                        </a:rPr>
                        <a:t> on the</a:t>
                      </a:r>
                      <a:r>
                        <a:rPr lang="en-US" sz="1600" spc="-5" dirty="0">
                          <a:effectLst/>
                        </a:rPr>
                        <a:t> </a:t>
                      </a:r>
                      <a:r>
                        <a:rPr lang="en-US" sz="1600" dirty="0">
                          <a:effectLst/>
                        </a:rPr>
                        <a:t>SSC or</a:t>
                      </a:r>
                      <a:r>
                        <a:rPr lang="en-US" sz="1600" spc="-5" dirty="0">
                          <a:effectLst/>
                        </a:rPr>
                        <a:t> SSC</a:t>
                      </a:r>
                      <a:r>
                        <a:rPr lang="en-US" sz="1600" dirty="0">
                          <a:effectLst/>
                        </a:rPr>
                        <a:t> </a:t>
                      </a:r>
                      <a:r>
                        <a:rPr lang="en-US" sz="1600" spc="5" dirty="0">
                          <a:effectLst/>
                        </a:rPr>
                        <a:t>EL</a:t>
                      </a:r>
                      <a:r>
                        <a:rPr lang="en-US" sz="1600" spc="-30" dirty="0">
                          <a:effectLst/>
                        </a:rPr>
                        <a:t> </a:t>
                      </a:r>
                      <a:r>
                        <a:rPr lang="en-US" sz="1600" spc="-5" dirty="0">
                          <a:effectLst/>
                        </a:rPr>
                        <a:t>Subcommittee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87255369"/>
                  </a:ext>
                </a:extLst>
              </a:tr>
              <a:tr h="1484688">
                <a:tc>
                  <a:txBody>
                    <a:bodyPr/>
                    <a:lstStyle/>
                    <a:p>
                      <a:pPr marL="0" marR="0" algn="l">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bg2">
                        <a:lumMod val="95000"/>
                      </a:schemeClr>
                    </a:solidFill>
                  </a:tcPr>
                </a:tc>
                <a:tc>
                  <a:txBody>
                    <a:bodyPr/>
                    <a:lstStyle/>
                    <a:p>
                      <a:pPr marL="62865" marR="226060" algn="l" eaLnBrk="0" hangingPunct="0">
                        <a:spcBef>
                          <a:spcPts val="0"/>
                        </a:spcBef>
                        <a:spcAft>
                          <a:spcPts val="0"/>
                        </a:spcAft>
                      </a:pPr>
                      <a:r>
                        <a:rPr lang="en-US" sz="1600" dirty="0">
                          <a:effectLst/>
                        </a:rPr>
                        <a:t>#of SSC</a:t>
                      </a:r>
                    </a:p>
                    <a:p>
                      <a:pPr marL="62865" marR="33655" algn="l" eaLnBrk="0" hangingPunct="0">
                        <a:spcBef>
                          <a:spcPts val="0"/>
                        </a:spcBef>
                        <a:spcAft>
                          <a:spcPts val="0"/>
                        </a:spcAft>
                      </a:pPr>
                      <a:r>
                        <a:rPr lang="en-US" sz="1600" spc="-5" dirty="0">
                          <a:effectLst/>
                        </a:rPr>
                        <a:t>Members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1270" algn="l" eaLnBrk="0" hangingPunct="0">
                        <a:spcBef>
                          <a:spcPts val="0"/>
                        </a:spcBef>
                        <a:spcAft>
                          <a:spcPts val="0"/>
                        </a:spcAft>
                      </a:pPr>
                      <a:r>
                        <a:rPr lang="en-US" sz="1600" dirty="0">
                          <a:effectLst/>
                        </a:rPr>
                        <a:t># of </a:t>
                      </a:r>
                      <a:r>
                        <a:rPr lang="en-US" sz="1600" spc="-5" dirty="0">
                          <a:effectLst/>
                        </a:rPr>
                        <a:t>student</a:t>
                      </a:r>
                      <a:r>
                        <a:rPr lang="en-US" sz="1600" dirty="0">
                          <a:effectLst/>
                        </a:rPr>
                        <a:t>s</a:t>
                      </a:r>
                    </a:p>
                    <a:p>
                      <a:pPr marL="62865" marR="168275" algn="l" eaLnBrk="0" hangingPunct="0">
                        <a:spcBef>
                          <a:spcPts val="0"/>
                        </a:spcBef>
                        <a:spcAft>
                          <a:spcPts val="0"/>
                        </a:spcAft>
                      </a:pPr>
                      <a:r>
                        <a:rPr lang="en-US" sz="1600" dirty="0">
                          <a:effectLst/>
                        </a:rPr>
                        <a:t>on SSC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4770" marR="2540" algn="l" eaLnBrk="0" hangingPunct="0">
                        <a:spcBef>
                          <a:spcPts val="0"/>
                        </a:spcBef>
                        <a:spcAft>
                          <a:spcPts val="0"/>
                        </a:spcAft>
                      </a:pPr>
                      <a:r>
                        <a:rPr lang="en-US" sz="1600" dirty="0">
                          <a:effectLst/>
                        </a:rPr>
                        <a:t># of </a:t>
                      </a:r>
                      <a:r>
                        <a:rPr lang="en-US" sz="1600" spc="-5" dirty="0">
                          <a:effectLst/>
                        </a:rPr>
                        <a:t>parents</a:t>
                      </a:r>
                      <a:endParaRPr lang="en-US" sz="1600" dirty="0">
                        <a:effectLst/>
                      </a:endParaRPr>
                    </a:p>
                    <a:p>
                      <a:pPr marL="64770" marR="2540" algn="l" eaLnBrk="0" hangingPunct="0">
                        <a:spcBef>
                          <a:spcPts val="0"/>
                        </a:spcBef>
                        <a:spcAft>
                          <a:spcPts val="0"/>
                        </a:spcAft>
                      </a:pPr>
                      <a:r>
                        <a:rPr lang="en-US" sz="1600" dirty="0">
                          <a:effectLst/>
                        </a:rPr>
                        <a:t>on SSC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169545" algn="l" eaLnBrk="0" hangingPunct="0">
                        <a:spcBef>
                          <a:spcPts val="0"/>
                        </a:spcBef>
                        <a:spcAft>
                          <a:spcPts val="0"/>
                        </a:spcAft>
                      </a:pPr>
                      <a:r>
                        <a:rPr lang="en-US" sz="1600" dirty="0">
                          <a:effectLst/>
                        </a:rPr>
                        <a:t># of </a:t>
                      </a:r>
                      <a:r>
                        <a:rPr lang="en-US" sz="1600" spc="10" dirty="0">
                          <a:effectLst/>
                        </a:rPr>
                        <a:t>E</a:t>
                      </a:r>
                      <a:r>
                        <a:rPr lang="en-US" sz="1600" dirty="0">
                          <a:effectLst/>
                        </a:rPr>
                        <a:t>L</a:t>
                      </a:r>
                    </a:p>
                    <a:p>
                      <a:pPr marL="62865" marR="22225" algn="l" eaLnBrk="0" hangingPunct="0">
                        <a:spcBef>
                          <a:spcPts val="0"/>
                        </a:spcBef>
                        <a:spcAft>
                          <a:spcPts val="0"/>
                        </a:spcAft>
                      </a:pPr>
                      <a:r>
                        <a:rPr lang="en-US" sz="1600" spc="-5" dirty="0">
                          <a:effectLst/>
                        </a:rPr>
                        <a:t>Parent</a:t>
                      </a:r>
                      <a:r>
                        <a:rPr lang="en-US" sz="1600" dirty="0">
                          <a:effectLst/>
                        </a:rPr>
                        <a:t>s</a:t>
                      </a:r>
                    </a:p>
                    <a:p>
                      <a:pPr marL="62865" marR="22225" algn="l" eaLnBrk="0" hangingPunct="0">
                        <a:spcBef>
                          <a:spcPts val="0"/>
                        </a:spcBef>
                        <a:spcAft>
                          <a:spcPts val="0"/>
                        </a:spcAft>
                      </a:pPr>
                      <a:r>
                        <a:rPr lang="en-US" sz="1600" dirty="0">
                          <a:effectLst/>
                        </a:rPr>
                        <a:t>on SSC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4770" marR="24765" algn="l" eaLnBrk="0" hangingPunct="0">
                        <a:spcBef>
                          <a:spcPts val="0"/>
                        </a:spcBef>
                        <a:spcAft>
                          <a:spcPts val="0"/>
                        </a:spcAft>
                      </a:pPr>
                      <a:r>
                        <a:rPr lang="en-US" sz="1600" dirty="0">
                          <a:effectLst/>
                        </a:rPr>
                        <a:t>%</a:t>
                      </a:r>
                      <a:r>
                        <a:rPr lang="en-US" sz="1600" spc="-5" dirty="0">
                          <a:effectLst/>
                        </a:rPr>
                        <a:t> </a:t>
                      </a:r>
                      <a:r>
                        <a:rPr lang="en-US" sz="1600" dirty="0">
                          <a:effectLst/>
                        </a:rPr>
                        <a:t>of</a:t>
                      </a:r>
                      <a:r>
                        <a:rPr lang="en-US" sz="1600" spc="-5" dirty="0">
                          <a:effectLst/>
                        </a:rPr>
                        <a:t> </a:t>
                      </a:r>
                      <a:r>
                        <a:rPr lang="en-US" sz="1600" spc="10" dirty="0">
                          <a:effectLst/>
                        </a:rPr>
                        <a:t>E</a:t>
                      </a:r>
                      <a:r>
                        <a:rPr lang="en-US" sz="1600" dirty="0">
                          <a:effectLst/>
                        </a:rPr>
                        <a:t>L </a:t>
                      </a:r>
                      <a:r>
                        <a:rPr lang="en-US" sz="1600" spc="-5" dirty="0">
                          <a:effectLst/>
                        </a:rPr>
                        <a:t>Parents</a:t>
                      </a:r>
                      <a:r>
                        <a:rPr lang="en-US" sz="1600" spc="120" dirty="0">
                          <a:effectLst/>
                        </a:rPr>
                        <a:t> </a:t>
                      </a:r>
                      <a:r>
                        <a:rPr lang="en-US" sz="1600" dirty="0">
                          <a:effectLst/>
                        </a:rPr>
                        <a:t>on the </a:t>
                      </a:r>
                      <a:r>
                        <a:rPr lang="en-US" sz="1600" spc="-5" dirty="0">
                          <a:effectLst/>
                        </a:rPr>
                        <a:t>parent</a:t>
                      </a:r>
                      <a:r>
                        <a:rPr lang="en-US" sz="1600" spc="115" dirty="0">
                          <a:effectLst/>
                        </a:rPr>
                        <a:t> </a:t>
                      </a:r>
                      <a:r>
                        <a:rPr lang="en-US" sz="1600" spc="-5" dirty="0">
                          <a:effectLst/>
                        </a:rPr>
                        <a:t>portion</a:t>
                      </a:r>
                      <a:r>
                        <a:rPr lang="en-US" sz="1600" spc="130" dirty="0">
                          <a:effectLst/>
                        </a:rPr>
                        <a:t> </a:t>
                      </a:r>
                      <a:r>
                        <a:rPr lang="en-US" sz="1600" dirty="0">
                          <a:effectLst/>
                        </a:rPr>
                        <a:t>of</a:t>
                      </a:r>
                      <a:r>
                        <a:rPr lang="en-US" sz="1600" spc="-5" dirty="0">
                          <a:effectLst/>
                        </a:rPr>
                        <a:t> </a:t>
                      </a:r>
                      <a:r>
                        <a:rPr lang="en-US" sz="1600" dirty="0">
                          <a:effectLst/>
                        </a:rPr>
                        <a:t>SSC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15875" algn="l" eaLnBrk="0" hangingPunct="0">
                        <a:spcBef>
                          <a:spcPts val="0"/>
                        </a:spcBef>
                        <a:spcAft>
                          <a:spcPts val="0"/>
                        </a:spcAft>
                      </a:pPr>
                      <a:r>
                        <a:rPr lang="en-US" sz="1600" dirty="0">
                          <a:effectLst/>
                        </a:rPr>
                        <a:t>%</a:t>
                      </a:r>
                      <a:r>
                        <a:rPr lang="en-US" sz="1600" spc="-5" dirty="0">
                          <a:effectLst/>
                        </a:rPr>
                        <a:t> </a:t>
                      </a:r>
                      <a:r>
                        <a:rPr lang="en-US" sz="1600" dirty="0">
                          <a:effectLst/>
                        </a:rPr>
                        <a:t>of</a:t>
                      </a:r>
                      <a:r>
                        <a:rPr lang="en-US" sz="1600" spc="-5" dirty="0">
                          <a:effectLst/>
                        </a:rPr>
                        <a:t> </a:t>
                      </a:r>
                      <a:r>
                        <a:rPr lang="en-US" sz="1600" spc="10" dirty="0">
                          <a:effectLst/>
                        </a:rPr>
                        <a:t>E</a:t>
                      </a:r>
                      <a:r>
                        <a:rPr lang="en-US" sz="1600" dirty="0">
                          <a:effectLst/>
                        </a:rPr>
                        <a:t>L </a:t>
                      </a:r>
                      <a:r>
                        <a:rPr lang="en-US" sz="1600" spc="-5" dirty="0">
                          <a:effectLst/>
                        </a:rPr>
                        <a:t>students</a:t>
                      </a:r>
                      <a:r>
                        <a:rPr lang="en-US" sz="1600" spc="135" dirty="0">
                          <a:effectLst/>
                        </a:rPr>
                        <a:t> </a:t>
                      </a:r>
                      <a:r>
                        <a:rPr lang="en-US" sz="1600" dirty="0">
                          <a:effectLst/>
                        </a:rPr>
                        <a:t>in the </a:t>
                      </a:r>
                      <a:r>
                        <a:rPr lang="en-US" sz="1600" spc="-5" dirty="0">
                          <a:effectLst/>
                        </a:rPr>
                        <a:t>school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26670" algn="l" eaLnBrk="0" hangingPunct="0">
                        <a:spcBef>
                          <a:spcPts val="0"/>
                        </a:spcBef>
                        <a:spcAft>
                          <a:spcPts val="0"/>
                        </a:spcAft>
                      </a:pPr>
                      <a:r>
                        <a:rPr lang="en-US" sz="1600" spc="-10" dirty="0">
                          <a:effectLst/>
                        </a:rPr>
                        <a:t>ELAC</a:t>
                      </a:r>
                      <a:r>
                        <a:rPr lang="en-US" sz="1600" dirty="0">
                          <a:effectLst/>
                        </a:rPr>
                        <a:t> is</a:t>
                      </a:r>
                      <a:r>
                        <a:rPr lang="en-US" sz="1600" spc="115" dirty="0">
                          <a:effectLst/>
                        </a:rPr>
                        <a:t> </a:t>
                      </a:r>
                      <a:r>
                        <a:rPr lang="en-US" sz="1600" spc="-5" dirty="0">
                          <a:effectLst/>
                        </a:rPr>
                        <a:t>eligible</a:t>
                      </a:r>
                      <a:r>
                        <a:rPr lang="en-US" sz="1600" spc="120" dirty="0">
                          <a:effectLst/>
                        </a:rPr>
                        <a:t> </a:t>
                      </a:r>
                      <a:r>
                        <a:rPr lang="en-US" sz="1600" dirty="0">
                          <a:effectLst/>
                        </a:rPr>
                        <a:t>to </a:t>
                      </a:r>
                      <a:r>
                        <a:rPr lang="en-US" sz="1600" spc="-5" dirty="0">
                          <a:effectLst/>
                        </a:rPr>
                        <a:t>delegate</a:t>
                      </a:r>
                      <a:r>
                        <a:rPr lang="en-US" sz="1600" spc="120" dirty="0">
                          <a:effectLst/>
                        </a:rPr>
                        <a:t> </a:t>
                      </a:r>
                      <a:r>
                        <a:rPr lang="en-US" sz="1600" dirty="0">
                          <a:effectLst/>
                        </a:rPr>
                        <a:t>authority to </a:t>
                      </a:r>
                      <a:r>
                        <a:rPr lang="en-US" sz="1600" spc="-5" dirty="0">
                          <a:effectLst/>
                        </a:rPr>
                        <a:t>SSC?</a:t>
                      </a:r>
                      <a:r>
                        <a:rPr lang="en-US" sz="1600" spc="110" dirty="0">
                          <a:effectLst/>
                        </a:rPr>
                        <a:t> </a:t>
                      </a:r>
                      <a:r>
                        <a:rPr lang="en-US" sz="1600" spc="-5" dirty="0">
                          <a:effectLst/>
                        </a:rPr>
                        <a:t>(Y/N)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extLst>
                  <a:ext uri="{0D108BD9-81ED-4DB2-BD59-A6C34878D82A}">
                    <a16:rowId xmlns:a16="http://schemas.microsoft.com/office/drawing/2014/main" val="1194219331"/>
                  </a:ext>
                </a:extLst>
              </a:tr>
              <a:tr h="359003">
                <a:tc>
                  <a:txBody>
                    <a:bodyPr/>
                    <a:lstStyle/>
                    <a:p>
                      <a:pPr marL="64770" marR="0" algn="l" eaLnBrk="0" hangingPunct="0">
                        <a:lnSpc>
                          <a:spcPts val="1335"/>
                        </a:lnSpc>
                        <a:spcBef>
                          <a:spcPts val="0"/>
                        </a:spcBef>
                        <a:spcAft>
                          <a:spcPts val="0"/>
                        </a:spcAft>
                      </a:pPr>
                      <a:r>
                        <a:rPr lang="en-US" sz="1600" dirty="0">
                          <a:effectLst/>
                        </a:rPr>
                        <a:t>Elementary</a:t>
                      </a:r>
                      <a:r>
                        <a:rPr lang="en-US" sz="1600" spc="-25" dirty="0">
                          <a:effectLst/>
                        </a:rPr>
                        <a:t> </a:t>
                      </a:r>
                      <a:r>
                        <a:rPr lang="en-US" sz="1600" spc="-5" dirty="0">
                          <a:effectLst/>
                        </a:rPr>
                        <a:t>Model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dirty="0">
                          <a:effectLst/>
                        </a:rPr>
                        <a:t>10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dirty="0">
                          <a:effectLst/>
                        </a:rPr>
                        <a:t>n/a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4770" marR="0" algn="ctr" eaLnBrk="0" hangingPunct="0">
                        <a:lnSpc>
                          <a:spcPts val="1335"/>
                        </a:lnSpc>
                        <a:spcBef>
                          <a:spcPts val="0"/>
                        </a:spcBef>
                        <a:spcAft>
                          <a:spcPts val="0"/>
                        </a:spcAft>
                      </a:pPr>
                      <a:r>
                        <a:rPr lang="en-US" sz="1600" dirty="0">
                          <a:effectLst/>
                        </a:rPr>
                        <a:t>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dirty="0">
                          <a:effectLst/>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4770" marR="0" algn="ctr" eaLnBrk="0" hangingPunct="0">
                        <a:lnSpc>
                          <a:spcPts val="1335"/>
                        </a:lnSpc>
                        <a:spcBef>
                          <a:spcPts val="0"/>
                        </a:spcBef>
                        <a:spcAft>
                          <a:spcPts val="0"/>
                        </a:spcAft>
                      </a:pPr>
                      <a:r>
                        <a:rPr lang="en-US" sz="1600" dirty="0">
                          <a:effectLst/>
                        </a:rPr>
                        <a:t>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dirty="0">
                          <a:effectLst/>
                        </a:rPr>
                        <a:t>46%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spc="-5" dirty="0">
                          <a:effectLst/>
                        </a:rPr>
                        <a:t>No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extLst>
                  <a:ext uri="{0D108BD9-81ED-4DB2-BD59-A6C34878D82A}">
                    <a16:rowId xmlns:a16="http://schemas.microsoft.com/office/drawing/2014/main" val="2420864935"/>
                  </a:ext>
                </a:extLst>
              </a:tr>
              <a:tr h="359003">
                <a:tc>
                  <a:txBody>
                    <a:bodyPr/>
                    <a:lstStyle/>
                    <a:p>
                      <a:pPr marL="64770" marR="0" algn="l" eaLnBrk="0" hangingPunct="0">
                        <a:lnSpc>
                          <a:spcPts val="1335"/>
                        </a:lnSpc>
                        <a:spcBef>
                          <a:spcPts val="0"/>
                        </a:spcBef>
                        <a:spcAft>
                          <a:spcPts val="0"/>
                        </a:spcAft>
                      </a:pPr>
                      <a:r>
                        <a:rPr lang="en-US" sz="1600" dirty="0">
                          <a:effectLst/>
                        </a:rPr>
                        <a:t>Elementary</a:t>
                      </a:r>
                      <a:r>
                        <a:rPr lang="en-US" sz="1600" spc="-25" dirty="0">
                          <a:effectLst/>
                        </a:rPr>
                        <a:t> </a:t>
                      </a:r>
                      <a:r>
                        <a:rPr lang="en-US" sz="1600" spc="-5" dirty="0">
                          <a:effectLst/>
                        </a:rPr>
                        <a:t>Model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a:effectLst/>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a:effectLst/>
                        </a:rPr>
                        <a:t>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4770" marR="0" algn="ctr" eaLnBrk="0" hangingPunct="0">
                        <a:lnSpc>
                          <a:spcPts val="1335"/>
                        </a:lnSpc>
                        <a:spcBef>
                          <a:spcPts val="0"/>
                        </a:spcBef>
                        <a:spcAft>
                          <a:spcPts val="0"/>
                        </a:spcAft>
                      </a:pPr>
                      <a:r>
                        <a:rPr lang="en-US" sz="16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4770" marR="0" algn="ctr" eaLnBrk="0" hangingPunct="0">
                        <a:lnSpc>
                          <a:spcPts val="1335"/>
                        </a:lnSpc>
                        <a:spcBef>
                          <a:spcPts val="0"/>
                        </a:spcBef>
                        <a:spcAft>
                          <a:spcPts val="0"/>
                        </a:spcAft>
                      </a:pPr>
                      <a:r>
                        <a:rPr lang="en-US" sz="1600">
                          <a:effectLst/>
                        </a:rPr>
                        <a:t>40%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dirty="0">
                          <a:effectLst/>
                        </a:rPr>
                        <a:t>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spc="-5" dirty="0">
                          <a:effectLst/>
                        </a:rPr>
                        <a:t>Yes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extLst>
                  <a:ext uri="{0D108BD9-81ED-4DB2-BD59-A6C34878D82A}">
                    <a16:rowId xmlns:a16="http://schemas.microsoft.com/office/drawing/2014/main" val="4143060350"/>
                  </a:ext>
                </a:extLst>
              </a:tr>
              <a:tr h="359003">
                <a:tc>
                  <a:txBody>
                    <a:bodyPr/>
                    <a:lstStyle/>
                    <a:p>
                      <a:pPr marL="64770" marR="0" algn="l" eaLnBrk="0" hangingPunct="0">
                        <a:lnSpc>
                          <a:spcPts val="1335"/>
                        </a:lnSpc>
                        <a:spcBef>
                          <a:spcPts val="0"/>
                        </a:spcBef>
                        <a:spcAft>
                          <a:spcPts val="0"/>
                        </a:spcAft>
                      </a:pPr>
                      <a:r>
                        <a:rPr lang="en-US" sz="1600" dirty="0">
                          <a:effectLst/>
                        </a:rPr>
                        <a:t>*Secondary</a:t>
                      </a:r>
                      <a:r>
                        <a:rPr lang="en-US" sz="1600" spc="-25" dirty="0">
                          <a:effectLst/>
                        </a:rPr>
                        <a:t> </a:t>
                      </a:r>
                      <a:r>
                        <a:rPr lang="en-US" sz="1600" spc="-5" dirty="0">
                          <a:effectLst/>
                        </a:rPr>
                        <a:t>Model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a:effectLst/>
                        </a:rPr>
                        <a:t>12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a:effectLst/>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4770" marR="0" algn="ctr" eaLnBrk="0" hangingPunct="0">
                        <a:lnSpc>
                          <a:spcPts val="1335"/>
                        </a:lnSpc>
                        <a:spcBef>
                          <a:spcPts val="0"/>
                        </a:spcBef>
                        <a:spcAft>
                          <a:spcPts val="0"/>
                        </a:spcAft>
                      </a:pPr>
                      <a:r>
                        <a:rPr lang="en-US" sz="1600">
                          <a:effectLst/>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dirty="0">
                          <a:effectLst/>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4770" marR="0" algn="ctr" eaLnBrk="0" hangingPunct="0">
                        <a:lnSpc>
                          <a:spcPts val="1335"/>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dirty="0">
                          <a:effectLst/>
                        </a:rPr>
                        <a:t>20%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spc="-5" dirty="0">
                          <a:effectLst/>
                        </a:rPr>
                        <a:t>No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extLst>
                  <a:ext uri="{0D108BD9-81ED-4DB2-BD59-A6C34878D82A}">
                    <a16:rowId xmlns:a16="http://schemas.microsoft.com/office/drawing/2014/main" val="2404761223"/>
                  </a:ext>
                </a:extLst>
              </a:tr>
              <a:tr h="361644">
                <a:tc>
                  <a:txBody>
                    <a:bodyPr/>
                    <a:lstStyle/>
                    <a:p>
                      <a:pPr marL="64770" marR="0" algn="l" eaLnBrk="0" hangingPunct="0">
                        <a:lnSpc>
                          <a:spcPts val="1345"/>
                        </a:lnSpc>
                        <a:spcBef>
                          <a:spcPts val="0"/>
                        </a:spcBef>
                        <a:spcAft>
                          <a:spcPts val="0"/>
                        </a:spcAft>
                      </a:pPr>
                      <a:r>
                        <a:rPr lang="en-US" sz="1600" dirty="0">
                          <a:effectLst/>
                        </a:rPr>
                        <a:t>*Secondary</a:t>
                      </a:r>
                      <a:r>
                        <a:rPr lang="en-US" sz="1600" spc="-25" dirty="0">
                          <a:effectLst/>
                        </a:rPr>
                        <a:t> </a:t>
                      </a:r>
                      <a:r>
                        <a:rPr lang="en-US" sz="1600" spc="-5" dirty="0">
                          <a:effectLst/>
                        </a:rPr>
                        <a:t>Model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45"/>
                        </a:lnSpc>
                        <a:spcBef>
                          <a:spcPts val="0"/>
                        </a:spcBef>
                        <a:spcAft>
                          <a:spcPts val="0"/>
                        </a:spcAft>
                      </a:pPr>
                      <a:r>
                        <a:rPr lang="en-US" sz="1600">
                          <a:effectLst/>
                        </a:rPr>
                        <a:t>12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45"/>
                        </a:lnSpc>
                        <a:spcBef>
                          <a:spcPts val="0"/>
                        </a:spcBef>
                        <a:spcAft>
                          <a:spcPts val="0"/>
                        </a:spcAft>
                      </a:pPr>
                      <a:r>
                        <a:rPr lang="en-US" sz="1600">
                          <a:effectLst/>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4770" marR="0" algn="ctr" eaLnBrk="0" hangingPunct="0">
                        <a:lnSpc>
                          <a:spcPts val="1345"/>
                        </a:lnSpc>
                        <a:spcBef>
                          <a:spcPts val="0"/>
                        </a:spcBef>
                        <a:spcAft>
                          <a:spcPts val="0"/>
                        </a:spcAft>
                      </a:pPr>
                      <a:r>
                        <a:rPr lang="en-US" sz="1600">
                          <a:effectLst/>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45"/>
                        </a:lnSpc>
                        <a:spcBef>
                          <a:spcPts val="0"/>
                        </a:spcBef>
                        <a:spcAft>
                          <a:spcPts val="0"/>
                        </a:spcAft>
                      </a:pPr>
                      <a:r>
                        <a:rPr lang="en-US" sz="1600" dirty="0">
                          <a:effectLst/>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4770" marR="0" algn="ctr" eaLnBrk="0" hangingPunct="0">
                        <a:lnSpc>
                          <a:spcPts val="1345"/>
                        </a:lnSpc>
                        <a:spcBef>
                          <a:spcPts val="0"/>
                        </a:spcBef>
                        <a:spcAft>
                          <a:spcPts val="0"/>
                        </a:spcAft>
                      </a:pPr>
                      <a:r>
                        <a:rPr lang="en-US" sz="1600" dirty="0">
                          <a:effectLst/>
                        </a:rPr>
                        <a:t>33%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45"/>
                        </a:lnSpc>
                        <a:spcBef>
                          <a:spcPts val="0"/>
                        </a:spcBef>
                        <a:spcAft>
                          <a:spcPts val="0"/>
                        </a:spcAft>
                      </a:pPr>
                      <a:r>
                        <a:rPr lang="en-US" sz="1600" dirty="0">
                          <a:effectLst/>
                        </a:rPr>
                        <a:t>23%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45"/>
                        </a:lnSpc>
                        <a:spcBef>
                          <a:spcPts val="0"/>
                        </a:spcBef>
                        <a:spcAft>
                          <a:spcPts val="0"/>
                        </a:spcAft>
                      </a:pPr>
                      <a:r>
                        <a:rPr lang="en-US" sz="1600" spc="-5" dirty="0">
                          <a:effectLst/>
                        </a:rPr>
                        <a:t>Yes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extLst>
                  <a:ext uri="{0D108BD9-81ED-4DB2-BD59-A6C34878D82A}">
                    <a16:rowId xmlns:a16="http://schemas.microsoft.com/office/drawing/2014/main" val="2947383420"/>
                  </a:ext>
                </a:extLst>
              </a:tr>
              <a:tr h="742344">
                <a:tc>
                  <a:txBody>
                    <a:bodyPr/>
                    <a:lstStyle/>
                    <a:p>
                      <a:pPr marL="64770" marR="34290" algn="l" eaLnBrk="0" hangingPunct="0">
                        <a:spcBef>
                          <a:spcPts val="0"/>
                        </a:spcBef>
                        <a:spcAft>
                          <a:spcPts val="0"/>
                        </a:spcAft>
                      </a:pPr>
                      <a:r>
                        <a:rPr lang="en-US" sz="1600" dirty="0">
                          <a:effectLst/>
                        </a:rPr>
                        <a:t>Middle</a:t>
                      </a:r>
                      <a:r>
                        <a:rPr lang="en-US" sz="1600" spc="-5" dirty="0">
                          <a:effectLst/>
                        </a:rPr>
                        <a:t> schools</a:t>
                      </a:r>
                      <a:r>
                        <a:rPr lang="en-US" sz="1600" dirty="0">
                          <a:effectLst/>
                        </a:rPr>
                        <a:t> </a:t>
                      </a:r>
                      <a:r>
                        <a:rPr lang="en-US" sz="1600" spc="-5" dirty="0">
                          <a:effectLst/>
                        </a:rPr>
                        <a:t>with</a:t>
                      </a:r>
                      <a:r>
                        <a:rPr lang="en-US" sz="1600" dirty="0">
                          <a:effectLst/>
                        </a:rPr>
                        <a:t> no</a:t>
                      </a:r>
                      <a:r>
                        <a:rPr lang="en-US" sz="1600" spc="145" dirty="0">
                          <a:effectLst/>
                        </a:rPr>
                        <a:t> </a:t>
                      </a:r>
                      <a:r>
                        <a:rPr lang="en-US" sz="1600" spc="-5" dirty="0">
                          <a:effectLst/>
                        </a:rPr>
                        <a:t>student</a:t>
                      </a:r>
                      <a:r>
                        <a:rPr lang="en-US" sz="1600" dirty="0">
                          <a:effectLst/>
                        </a:rPr>
                        <a:t> </a:t>
                      </a:r>
                      <a:r>
                        <a:rPr lang="en-US" sz="1600" spc="-5" dirty="0">
                          <a:effectLst/>
                        </a:rPr>
                        <a:t>representation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a:effectLst/>
                        </a:rPr>
                        <a:t>12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a:effectLst/>
                        </a:rPr>
                        <a:t>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4770" marR="0" algn="ctr" eaLnBrk="0" hangingPunct="0">
                        <a:lnSpc>
                          <a:spcPts val="1335"/>
                        </a:lnSpc>
                        <a:spcBef>
                          <a:spcPts val="0"/>
                        </a:spcBef>
                        <a:spcAft>
                          <a:spcPts val="0"/>
                        </a:spcAft>
                      </a:pPr>
                      <a:r>
                        <a:rPr lang="en-US" sz="1600">
                          <a:effectLst/>
                        </a:rPr>
                        <a:t>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dirty="0">
                          <a:effectLst/>
                        </a:rPr>
                        <a:t>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4770" marR="0" algn="ctr" eaLnBrk="0" hangingPunct="0">
                        <a:lnSpc>
                          <a:spcPts val="1335"/>
                        </a:lnSpc>
                        <a:spcBef>
                          <a:spcPts val="0"/>
                        </a:spcBef>
                        <a:spcAft>
                          <a:spcPts val="0"/>
                        </a:spcAft>
                      </a:pPr>
                      <a:r>
                        <a:rPr lang="en-US" sz="1600" dirty="0">
                          <a:effectLst/>
                        </a:rPr>
                        <a:t>17%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dirty="0">
                          <a:effectLst/>
                        </a:rPr>
                        <a:t>24%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spc="-5" dirty="0">
                          <a:effectLst/>
                        </a:rPr>
                        <a:t>No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extLst>
                  <a:ext uri="{0D108BD9-81ED-4DB2-BD59-A6C34878D82A}">
                    <a16:rowId xmlns:a16="http://schemas.microsoft.com/office/drawing/2014/main" val="1782932968"/>
                  </a:ext>
                </a:extLst>
              </a:tr>
              <a:tr h="742344">
                <a:tc>
                  <a:txBody>
                    <a:bodyPr/>
                    <a:lstStyle/>
                    <a:p>
                      <a:pPr marL="64770" marR="34290" algn="l" eaLnBrk="0" hangingPunct="0">
                        <a:spcBef>
                          <a:spcPts val="0"/>
                        </a:spcBef>
                        <a:spcAft>
                          <a:spcPts val="0"/>
                        </a:spcAft>
                      </a:pPr>
                      <a:r>
                        <a:rPr lang="en-US" sz="1600" dirty="0">
                          <a:effectLst/>
                        </a:rPr>
                        <a:t>Middle</a:t>
                      </a:r>
                      <a:r>
                        <a:rPr lang="en-US" sz="1600" spc="-5" dirty="0">
                          <a:effectLst/>
                        </a:rPr>
                        <a:t> schools</a:t>
                      </a:r>
                      <a:r>
                        <a:rPr lang="en-US" sz="1600" dirty="0">
                          <a:effectLst/>
                        </a:rPr>
                        <a:t> </a:t>
                      </a:r>
                      <a:r>
                        <a:rPr lang="en-US" sz="1600" spc="-5" dirty="0">
                          <a:effectLst/>
                        </a:rPr>
                        <a:t>with</a:t>
                      </a:r>
                      <a:r>
                        <a:rPr lang="en-US" sz="1600" dirty="0">
                          <a:effectLst/>
                        </a:rPr>
                        <a:t> no</a:t>
                      </a:r>
                      <a:r>
                        <a:rPr lang="en-US" sz="1600" spc="145" dirty="0">
                          <a:effectLst/>
                        </a:rPr>
                        <a:t> </a:t>
                      </a:r>
                      <a:r>
                        <a:rPr lang="en-US" sz="1600" spc="-5" dirty="0">
                          <a:effectLst/>
                        </a:rPr>
                        <a:t>student</a:t>
                      </a:r>
                      <a:r>
                        <a:rPr lang="en-US" sz="1600" dirty="0">
                          <a:effectLst/>
                        </a:rPr>
                        <a:t> </a:t>
                      </a:r>
                      <a:r>
                        <a:rPr lang="en-US" sz="1600" spc="-5" dirty="0">
                          <a:effectLst/>
                        </a:rPr>
                        <a:t>representation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dirty="0">
                          <a:effectLst/>
                        </a:rPr>
                        <a:t>12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4770" marR="0" algn="ctr" eaLnBrk="0" hangingPunct="0">
                        <a:lnSpc>
                          <a:spcPts val="1335"/>
                        </a:lnSpc>
                        <a:spcBef>
                          <a:spcPts val="0"/>
                        </a:spcBef>
                        <a:spcAft>
                          <a:spcPts val="0"/>
                        </a:spcAft>
                      </a:pPr>
                      <a:r>
                        <a:rPr lang="en-US" sz="1600" dirty="0">
                          <a:effectLst/>
                        </a:rPr>
                        <a:t>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dirty="0">
                          <a:effectLst/>
                        </a:rPr>
                        <a:t>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4770" marR="0" algn="ctr" eaLnBrk="0" hangingPunct="0">
                        <a:lnSpc>
                          <a:spcPts val="1335"/>
                        </a:lnSpc>
                        <a:spcBef>
                          <a:spcPts val="0"/>
                        </a:spcBef>
                        <a:spcAft>
                          <a:spcPts val="0"/>
                        </a:spcAft>
                      </a:pPr>
                      <a:r>
                        <a:rPr lang="en-US" sz="1600" dirty="0">
                          <a:effectLst/>
                        </a:rPr>
                        <a:t>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dirty="0">
                          <a:effectLst/>
                        </a:rPr>
                        <a:t>25%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1600" spc="-5" dirty="0">
                          <a:effectLst/>
                        </a:rPr>
                        <a:t>Yes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extLst>
                  <a:ext uri="{0D108BD9-81ED-4DB2-BD59-A6C34878D82A}">
                    <a16:rowId xmlns:a16="http://schemas.microsoft.com/office/drawing/2014/main" val="333505993"/>
                  </a:ext>
                </a:extLst>
              </a:tr>
              <a:tr h="459313">
                <a:tc gridSpan="8">
                  <a:txBody>
                    <a:bodyPr/>
                    <a:lstStyle/>
                    <a:p>
                      <a:pPr marL="64770" marR="0" algn="l" eaLnBrk="0" hangingPunct="0">
                        <a:lnSpc>
                          <a:spcPts val="1300"/>
                        </a:lnSpc>
                        <a:spcBef>
                          <a:spcPts val="0"/>
                        </a:spcBef>
                        <a:spcAft>
                          <a:spcPts val="0"/>
                        </a:spcAft>
                      </a:pPr>
                      <a:endParaRPr lang="en-US" sz="1600" dirty="0">
                        <a:effectLst/>
                      </a:endParaRPr>
                    </a:p>
                    <a:p>
                      <a:pPr marL="64770" marR="0" algn="l" eaLnBrk="0" hangingPunct="0">
                        <a:lnSpc>
                          <a:spcPts val="1300"/>
                        </a:lnSpc>
                        <a:spcBef>
                          <a:spcPts val="0"/>
                        </a:spcBef>
                        <a:spcAft>
                          <a:spcPts val="0"/>
                        </a:spcAft>
                      </a:pPr>
                      <a:r>
                        <a:rPr lang="en-US" sz="1600" dirty="0">
                          <a:effectLst/>
                        </a:rPr>
                        <a:t>*Secondary</a:t>
                      </a:r>
                      <a:r>
                        <a:rPr lang="en-US" sz="1600" spc="-25" dirty="0">
                          <a:effectLst/>
                        </a:rPr>
                        <a:t> </a:t>
                      </a:r>
                      <a:r>
                        <a:rPr lang="en-US" sz="1600" spc="-5" dirty="0">
                          <a:effectLst/>
                        </a:rPr>
                        <a:t>Model</a:t>
                      </a:r>
                      <a:r>
                        <a:rPr lang="en-US" sz="1600" dirty="0">
                          <a:effectLst/>
                        </a:rPr>
                        <a:t> includes middle</a:t>
                      </a:r>
                      <a:r>
                        <a:rPr lang="en-US" sz="1600" spc="-5" dirty="0">
                          <a:effectLst/>
                        </a:rPr>
                        <a:t> schools</a:t>
                      </a:r>
                      <a:r>
                        <a:rPr lang="en-US" sz="1600" dirty="0">
                          <a:effectLst/>
                        </a:rPr>
                        <a:t> </a:t>
                      </a:r>
                      <a:r>
                        <a:rPr lang="en-US" sz="1600" spc="-5" dirty="0">
                          <a:effectLst/>
                        </a:rPr>
                        <a:t>with</a:t>
                      </a:r>
                      <a:r>
                        <a:rPr lang="en-US" sz="1600" dirty="0">
                          <a:effectLst/>
                        </a:rPr>
                        <a:t> </a:t>
                      </a:r>
                      <a:r>
                        <a:rPr lang="en-US" sz="1600" spc="-5" dirty="0">
                          <a:effectLst/>
                        </a:rPr>
                        <a:t>student</a:t>
                      </a:r>
                      <a:r>
                        <a:rPr lang="en-US" sz="1600" dirty="0">
                          <a:effectLst/>
                        </a:rPr>
                        <a:t> </a:t>
                      </a:r>
                      <a:r>
                        <a:rPr lang="en-US" sz="1600" spc="-5" dirty="0">
                          <a:effectLst/>
                        </a:rPr>
                        <a:t>representation</a:t>
                      </a:r>
                      <a:r>
                        <a:rPr lang="en-US" sz="1600" dirty="0">
                          <a:effectLst/>
                        </a:rPr>
                        <a:t> on </a:t>
                      </a:r>
                      <a:r>
                        <a:rPr lang="en-US" sz="1600" spc="-5" dirty="0">
                          <a:effectLst/>
                        </a:rPr>
                        <a:t>their </a:t>
                      </a:r>
                      <a:r>
                        <a:rPr lang="en-US" sz="1600" dirty="0">
                          <a:effectLst/>
                        </a:rPr>
                        <a:t>SSC.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bg2">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91187734"/>
                  </a:ext>
                </a:extLst>
              </a:tr>
            </a:tbl>
          </a:graphicData>
        </a:graphic>
      </p:graphicFrame>
    </p:spTree>
    <p:extLst>
      <p:ext uri="{BB962C8B-B14F-4D97-AF65-F5344CB8AC3E}">
        <p14:creationId xmlns:p14="http://schemas.microsoft.com/office/powerpoint/2010/main" val="14486302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blipFill dpi="0" rotWithShape="1">
          <a:blip r:embed="rId3">
            <a:duotone>
              <a:schemeClr val="accent3">
                <a:shade val="45000"/>
                <a:satMod val="135000"/>
              </a:schemeClr>
              <a:prstClr val="white"/>
            </a:duotone>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58762"/>
            <a:ext cx="8686800" cy="884238"/>
          </a:xfrm>
          <a:solidFill>
            <a:schemeClr val="accent3">
              <a:lumMod val="50000"/>
            </a:schemeClr>
          </a:solidFill>
          <a:ln w="28575">
            <a:solidFill>
              <a:schemeClr val="bg1"/>
            </a:solidFill>
          </a:ln>
        </p:spPr>
        <p:txBody>
          <a:bodyPr>
            <a:normAutofit/>
          </a:bodyPr>
          <a:lstStyle/>
          <a:p>
            <a:pPr algn="ctr"/>
            <a:r>
              <a:rPr lang="en-US" sz="3200" b="1" dirty="0">
                <a:solidFill>
                  <a:schemeClr val="bg1"/>
                </a:solidFill>
                <a:latin typeface="+mn-lt"/>
              </a:rPr>
              <a:t>DELEGATION OF AUTHORITY (continued) </a:t>
            </a:r>
          </a:p>
        </p:txBody>
      </p:sp>
      <p:sp>
        <p:nvSpPr>
          <p:cNvPr id="8" name="Content Placeholder 2"/>
          <p:cNvSpPr>
            <a:spLocks noGrp="1"/>
          </p:cNvSpPr>
          <p:nvPr>
            <p:ph idx="1"/>
          </p:nvPr>
        </p:nvSpPr>
        <p:spPr>
          <a:xfrm>
            <a:off x="381000" y="1371600"/>
            <a:ext cx="8458200" cy="4038600"/>
          </a:xfrm>
        </p:spPr>
        <p:txBody>
          <a:bodyPr>
            <a:noAutofit/>
          </a:bodyPr>
          <a:lstStyle/>
          <a:p>
            <a:pPr>
              <a:spcAft>
                <a:spcPts val="600"/>
              </a:spcAft>
              <a:buClr>
                <a:schemeClr val="accent3">
                  <a:lumMod val="50000"/>
                </a:schemeClr>
              </a:buClr>
              <a:buFont typeface="Wingdings" pitchFamily="2" charset="2"/>
              <a:buChar char="Ø"/>
            </a:pPr>
            <a:r>
              <a:rPr lang="en-US" sz="2200" dirty="0"/>
              <a:t>The delegation of authority cannot exceed two school years, including the school year during which delegation was approved by the PACE administrator.</a:t>
            </a:r>
          </a:p>
          <a:p>
            <a:pPr>
              <a:spcAft>
                <a:spcPts val="600"/>
              </a:spcAft>
              <a:buClr>
                <a:schemeClr val="accent3">
                  <a:lumMod val="50000"/>
                </a:schemeClr>
              </a:buClr>
              <a:buFont typeface="Wingdings" pitchFamily="2" charset="2"/>
              <a:buChar char="Ø"/>
            </a:pPr>
            <a:r>
              <a:rPr lang="en-US" sz="2200" dirty="0"/>
              <a:t>ELAC members have been informed, during a regular (non-election) meeting, of the ELAC’s responsibilities prior to a vote to delegate authority to the SSC.</a:t>
            </a:r>
          </a:p>
          <a:p>
            <a:pPr>
              <a:spcAft>
                <a:spcPts val="600"/>
              </a:spcAft>
              <a:buClr>
                <a:schemeClr val="accent3">
                  <a:lumMod val="50000"/>
                </a:schemeClr>
              </a:buClr>
              <a:buFont typeface="Wingdings" pitchFamily="2" charset="2"/>
              <a:buChar char="Ø"/>
            </a:pPr>
            <a:r>
              <a:rPr lang="en-US" sz="2200" dirty="0"/>
              <a:t>Discuss and vote, during an ELAC meeting at which quorum has been established, to delegate the ELAC responsibilities to the SSC. </a:t>
            </a:r>
          </a:p>
          <a:p>
            <a:pPr>
              <a:spcAft>
                <a:spcPts val="600"/>
              </a:spcAft>
              <a:buClr>
                <a:schemeClr val="accent3">
                  <a:lumMod val="50000"/>
                </a:schemeClr>
              </a:buClr>
              <a:buFont typeface="Wingdings" pitchFamily="2" charset="2"/>
              <a:buChar char="Ø"/>
            </a:pPr>
            <a:r>
              <a:rPr lang="en-US" sz="2200" dirty="0"/>
              <a:t>A </a:t>
            </a:r>
            <a:r>
              <a:rPr lang="en-US" sz="2200" u="sng" dirty="0"/>
              <a:t>unanimous vote</a:t>
            </a:r>
            <a:r>
              <a:rPr lang="en-US" sz="2200" dirty="0"/>
              <a:t> of the full ELAC membership present is required to approve delegation of authority to the SSC. </a:t>
            </a:r>
          </a:p>
          <a:p>
            <a:pPr>
              <a:spcAft>
                <a:spcPts val="600"/>
              </a:spcAft>
              <a:buClr>
                <a:schemeClr val="accent3">
                  <a:lumMod val="50000"/>
                </a:schemeClr>
              </a:buClr>
              <a:buFont typeface="Wingdings" pitchFamily="2" charset="2"/>
              <a:buChar char="Ø"/>
            </a:pPr>
            <a:r>
              <a:rPr lang="en-US" sz="2200" dirty="0"/>
              <a:t>The decision must be documented in the ELAC meeting agenda and minutes.</a:t>
            </a:r>
          </a:p>
        </p:txBody>
      </p:sp>
    </p:spTree>
    <p:extLst>
      <p:ext uri="{BB962C8B-B14F-4D97-AF65-F5344CB8AC3E}">
        <p14:creationId xmlns:p14="http://schemas.microsoft.com/office/powerpoint/2010/main" val="5739801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duotone>
              <a:schemeClr val="accent3">
                <a:shade val="45000"/>
                <a:satMod val="135000"/>
              </a:schemeClr>
              <a:prstClr val="white"/>
            </a:duotone>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58762"/>
            <a:ext cx="8686800" cy="884238"/>
          </a:xfrm>
          <a:solidFill>
            <a:schemeClr val="accent3">
              <a:lumMod val="50000"/>
            </a:schemeClr>
          </a:solidFill>
          <a:ln w="28575">
            <a:solidFill>
              <a:schemeClr val="bg1"/>
            </a:solidFill>
          </a:ln>
        </p:spPr>
        <p:txBody>
          <a:bodyPr>
            <a:normAutofit/>
          </a:bodyPr>
          <a:lstStyle/>
          <a:p>
            <a:pPr algn="ctr"/>
            <a:r>
              <a:rPr lang="en-US" sz="3200" b="1" dirty="0">
                <a:solidFill>
                  <a:schemeClr val="bg1"/>
                </a:solidFill>
                <a:latin typeface="+mn-lt"/>
              </a:rPr>
              <a:t>DELEGATION OF AUTHORITY (continued) </a:t>
            </a:r>
          </a:p>
        </p:txBody>
      </p:sp>
      <p:sp>
        <p:nvSpPr>
          <p:cNvPr id="8" name="Content Placeholder 2"/>
          <p:cNvSpPr>
            <a:spLocks noGrp="1"/>
          </p:cNvSpPr>
          <p:nvPr>
            <p:ph idx="1"/>
          </p:nvPr>
        </p:nvSpPr>
        <p:spPr>
          <a:xfrm>
            <a:off x="321364" y="1302026"/>
            <a:ext cx="8315739" cy="4038600"/>
          </a:xfrm>
        </p:spPr>
        <p:txBody>
          <a:bodyPr>
            <a:noAutofit/>
          </a:bodyPr>
          <a:lstStyle/>
          <a:p>
            <a:pPr marL="347663" indent="-287338">
              <a:buClr>
                <a:schemeClr val="accent3">
                  <a:lumMod val="50000"/>
                </a:schemeClr>
              </a:buClr>
              <a:buFont typeface="Wingdings" pitchFamily="2" charset="2"/>
              <a:buChar char="Ø"/>
            </a:pPr>
            <a:r>
              <a:rPr lang="en-US" sz="2200" dirty="0"/>
              <a:t>SSC accepted the responsibilities of the ELAC by </a:t>
            </a:r>
            <a:r>
              <a:rPr lang="en-US" sz="2200" u="sng" dirty="0"/>
              <a:t>unanimous vote</a:t>
            </a:r>
            <a:r>
              <a:rPr lang="en-US" sz="2200" dirty="0"/>
              <a:t> at a meeting in which quorum has been established.</a:t>
            </a:r>
          </a:p>
          <a:p>
            <a:pPr marL="347663" indent="-287338">
              <a:buClr>
                <a:schemeClr val="accent3">
                  <a:lumMod val="50000"/>
                </a:schemeClr>
              </a:buClr>
              <a:buFont typeface="Wingdings" pitchFamily="2" charset="2"/>
              <a:buChar char="Ø"/>
            </a:pPr>
            <a:endParaRPr lang="en-US" sz="800" dirty="0"/>
          </a:p>
          <a:p>
            <a:pPr marL="347663" indent="-287338">
              <a:buClr>
                <a:schemeClr val="accent3">
                  <a:lumMod val="50000"/>
                </a:schemeClr>
              </a:buClr>
              <a:buFont typeface="Wingdings" pitchFamily="2" charset="2"/>
              <a:buChar char="Ø"/>
            </a:pPr>
            <a:r>
              <a:rPr lang="en-US" sz="2200" dirty="0"/>
              <a:t>The decision must be documented in the SSC meeting agenda and minutes.</a:t>
            </a:r>
          </a:p>
          <a:p>
            <a:pPr marL="347663" indent="-287338">
              <a:buClr>
                <a:schemeClr val="accent3">
                  <a:lumMod val="50000"/>
                </a:schemeClr>
              </a:buClr>
              <a:buFont typeface="Wingdings" pitchFamily="2" charset="2"/>
              <a:buChar char="Ø"/>
            </a:pPr>
            <a:endParaRPr lang="en-US" sz="800" dirty="0"/>
          </a:p>
          <a:p>
            <a:pPr marL="347663" indent="-287338">
              <a:buClr>
                <a:schemeClr val="accent3">
                  <a:lumMod val="50000"/>
                </a:schemeClr>
              </a:buClr>
              <a:buFont typeface="Wingdings" pitchFamily="2" charset="2"/>
              <a:buChar char="Ø"/>
            </a:pPr>
            <a:r>
              <a:rPr lang="en-US" sz="2200" dirty="0"/>
              <a:t>Submission of a Delegation of Authority </a:t>
            </a:r>
            <a:r>
              <a:rPr lang="en-US" sz="2200"/>
              <a:t>form (Attachment </a:t>
            </a:r>
            <a:r>
              <a:rPr lang="en-US" sz="2200" dirty="0"/>
              <a:t>F) signed by the SSC and ELAC Chairpersons and the principal to the Local District Parent and Community Engagement Administrator for final approval. </a:t>
            </a:r>
          </a:p>
          <a:p>
            <a:pPr marL="347663" indent="-287338">
              <a:buClr>
                <a:schemeClr val="accent3">
                  <a:lumMod val="50000"/>
                </a:schemeClr>
              </a:buClr>
              <a:buFont typeface="Wingdings" pitchFamily="2" charset="2"/>
              <a:buChar char="Ø"/>
            </a:pPr>
            <a:endParaRPr lang="en-US" sz="800" dirty="0"/>
          </a:p>
          <a:p>
            <a:pPr marL="347663" indent="-287338">
              <a:buClr>
                <a:schemeClr val="accent3">
                  <a:lumMod val="50000"/>
                </a:schemeClr>
              </a:buClr>
              <a:buFont typeface="Wingdings" pitchFamily="2" charset="2"/>
              <a:buChar char="Ø"/>
            </a:pPr>
            <a:r>
              <a:rPr lang="en-US" sz="2200" dirty="0"/>
              <a:t>ELAC and SSC members are informed once delegation of authority has been duly completed and approved.</a:t>
            </a:r>
          </a:p>
          <a:p>
            <a:pPr marL="347663" indent="-287338">
              <a:buClr>
                <a:schemeClr val="accent3">
                  <a:lumMod val="50000"/>
                </a:schemeClr>
              </a:buClr>
              <a:buFont typeface="Wingdings" pitchFamily="2" charset="2"/>
              <a:buChar char="Ø"/>
            </a:pPr>
            <a:endParaRPr lang="en-US" sz="800" dirty="0"/>
          </a:p>
          <a:p>
            <a:pPr marL="347663" indent="-287338">
              <a:buClr>
                <a:schemeClr val="accent3">
                  <a:lumMod val="50000"/>
                </a:schemeClr>
              </a:buClr>
              <a:buFont typeface="Wingdings" pitchFamily="2" charset="2"/>
              <a:buChar char="Ø"/>
            </a:pPr>
            <a:r>
              <a:rPr lang="en-US" sz="2200" dirty="0"/>
              <a:t>SSC or SSC EL Subcommittee participates in training to address all ELAC responsibilities which include all mandated CA Education Code topics.</a:t>
            </a:r>
          </a:p>
        </p:txBody>
      </p:sp>
    </p:spTree>
    <p:extLst>
      <p:ext uri="{BB962C8B-B14F-4D97-AF65-F5344CB8AC3E}">
        <p14:creationId xmlns:p14="http://schemas.microsoft.com/office/powerpoint/2010/main" val="8233230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03586" y="432594"/>
            <a:ext cx="7886700" cy="1325563"/>
          </a:xfrm>
        </p:spPr>
        <p:txBody>
          <a:bodyPr/>
          <a:lstStyle/>
          <a:p>
            <a:pPr algn="ctr"/>
            <a:r>
              <a:rPr lang="en-US" dirty="0"/>
              <a:t>         Thank you School Leaders</a:t>
            </a:r>
          </a:p>
        </p:txBody>
      </p:sp>
      <p:sp>
        <p:nvSpPr>
          <p:cNvPr id="3" name="Content Placeholder 2"/>
          <p:cNvSpPr>
            <a:spLocks noGrp="1"/>
          </p:cNvSpPr>
          <p:nvPr>
            <p:ph idx="1"/>
          </p:nvPr>
        </p:nvSpPr>
        <p:spPr>
          <a:xfrm>
            <a:off x="204537" y="2038154"/>
            <a:ext cx="8608387" cy="4659071"/>
          </a:xfrm>
        </p:spPr>
        <p:txBody>
          <a:bodyPr>
            <a:normAutofit fontScale="85000" lnSpcReduction="10000"/>
          </a:bodyPr>
          <a:lstStyle/>
          <a:p>
            <a:r>
              <a:rPr lang="en-US" dirty="0"/>
              <a:t>Thank you for volunteering to be a part of your school’s </a:t>
            </a:r>
            <a:r>
              <a:rPr lang="en-US" b="1" dirty="0"/>
              <a:t>ELAC</a:t>
            </a:r>
            <a:r>
              <a:rPr lang="en-US" dirty="0"/>
              <a:t>.  We know that you will be spending time engaged in meaningful and important discussions with other stakeholders regarding the school’s English learners academic progress, linguistic and academic needs of EL students, and providing request to the school’s SSC on behalf of English learners. </a:t>
            </a:r>
          </a:p>
          <a:p>
            <a:r>
              <a:rPr lang="en-US" dirty="0"/>
              <a:t>Thank you for volunteering to be a part of your school’s </a:t>
            </a:r>
            <a:r>
              <a:rPr lang="en-US" b="1" dirty="0"/>
              <a:t>SSC</a:t>
            </a:r>
            <a:r>
              <a:rPr lang="en-US" dirty="0"/>
              <a:t>.  We know that you will be spending time engaged in meaningful and important discussions with other stakeholders regarding the school’s SPSA, Safety Plan, Categorical Budgets, and listening to request by the school’s ELAC committee. </a:t>
            </a:r>
          </a:p>
          <a:p>
            <a:r>
              <a:rPr lang="en-US" dirty="0"/>
              <a:t>Please let the school staff know if there is additional information that you need to have a successful year as a member of the school’s SSC/ELAC.</a:t>
            </a:r>
          </a:p>
        </p:txBody>
      </p:sp>
      <p:pic>
        <p:nvPicPr>
          <p:cNvPr id="4" name="Picture 3" descr="EDM 310 Class Blog: Still More &lt;strong&gt;Thank You&lt;/strong&gt; Notes for C4K Comment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9352"/>
            <a:ext cx="2396359" cy="1605560"/>
          </a:xfrm>
          <a:prstGeom prst="rect">
            <a:avLst/>
          </a:prstGeom>
        </p:spPr>
      </p:pic>
    </p:spTree>
    <p:extLst>
      <p:ext uri="{BB962C8B-B14F-4D97-AF65-F5344CB8AC3E}">
        <p14:creationId xmlns:p14="http://schemas.microsoft.com/office/powerpoint/2010/main" val="11106370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9397" y="2839077"/>
            <a:ext cx="7063740" cy="3031236"/>
          </a:xfrm>
        </p:spPr>
        <p:txBody>
          <a:bodyPr/>
          <a:lstStyle/>
          <a:p>
            <a:r>
              <a:rPr lang="en-US" dirty="0"/>
              <a:t>     </a:t>
            </a:r>
            <a:r>
              <a:rPr lang="en-US" b="1" dirty="0"/>
              <a:t>Thank you!</a:t>
            </a:r>
          </a:p>
        </p:txBody>
      </p:sp>
      <p:pic>
        <p:nvPicPr>
          <p:cNvPr id="7" name="Google Shape;56;p13">
            <a:extLst>
              <a:ext uri="{FF2B5EF4-FFF2-40B4-BE49-F238E27FC236}">
                <a16:creationId xmlns:a16="http://schemas.microsoft.com/office/drawing/2014/main" id="{75EB4A4A-789B-4A4A-A64B-2ED16FBFF0E7}"/>
              </a:ext>
            </a:extLst>
          </p:cNvPr>
          <p:cNvPicPr/>
          <p:nvPr/>
        </p:nvPicPr>
        <p:blipFill>
          <a:blip r:embed="rId3">
            <a:alphaModFix/>
          </a:blip>
          <a:stretch>
            <a:fillRect/>
          </a:stretch>
        </p:blipFill>
        <p:spPr>
          <a:xfrm>
            <a:off x="238635" y="413703"/>
            <a:ext cx="1624032" cy="1686029"/>
          </a:xfrm>
          <a:prstGeom prst="rect">
            <a:avLst/>
          </a:prstGeom>
          <a:noFill/>
          <a:ln>
            <a:noFill/>
          </a:ln>
        </p:spPr>
      </p:pic>
      <p:pic>
        <p:nvPicPr>
          <p:cNvPr id="8" name="Picture 7">
            <a:extLst>
              <a:ext uri="{FF2B5EF4-FFF2-40B4-BE49-F238E27FC236}">
                <a16:creationId xmlns:a16="http://schemas.microsoft.com/office/drawing/2014/main" id="{23B1679A-F7A3-394D-B05C-F67EFA02919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065867" y="711198"/>
            <a:ext cx="5855937" cy="3776135"/>
          </a:xfrm>
          <a:prstGeom prst="rect">
            <a:avLst/>
          </a:prstGeom>
          <a:ln w="12700">
            <a:solidFill>
              <a:srgbClr val="7030A0"/>
            </a:solidFill>
          </a:ln>
        </p:spPr>
      </p:pic>
      <p:pic>
        <p:nvPicPr>
          <p:cNvPr id="9" name="Picture 8">
            <a:extLst>
              <a:ext uri="{FF2B5EF4-FFF2-40B4-BE49-F238E27FC236}">
                <a16:creationId xmlns:a16="http://schemas.microsoft.com/office/drawing/2014/main" id="{C58A7E82-5C0D-CD4B-9A30-E8F934A08D6A}"/>
              </a:ext>
            </a:extLst>
          </p:cNvPr>
          <p:cNvPicPr>
            <a:picLocks noChangeAspect="1"/>
          </p:cNvPicPr>
          <p:nvPr/>
        </p:nvPicPr>
        <p:blipFill>
          <a:blip r:embed="rId5"/>
          <a:stretch>
            <a:fillRect/>
          </a:stretch>
        </p:blipFill>
        <p:spPr>
          <a:xfrm rot="16200000">
            <a:off x="6779579" y="2335310"/>
            <a:ext cx="771392" cy="1007533"/>
          </a:xfrm>
          <a:prstGeom prst="rect">
            <a:avLst/>
          </a:prstGeom>
        </p:spPr>
      </p:pic>
      <p:pic>
        <p:nvPicPr>
          <p:cNvPr id="10" name="Picture 9">
            <a:extLst>
              <a:ext uri="{FF2B5EF4-FFF2-40B4-BE49-F238E27FC236}">
                <a16:creationId xmlns:a16="http://schemas.microsoft.com/office/drawing/2014/main" id="{CA6D14FA-86A1-984D-BC24-F041C8F09E77}"/>
              </a:ext>
            </a:extLst>
          </p:cNvPr>
          <p:cNvPicPr>
            <a:picLocks noChangeAspect="1"/>
          </p:cNvPicPr>
          <p:nvPr/>
        </p:nvPicPr>
        <p:blipFill>
          <a:blip r:embed="rId5"/>
          <a:stretch>
            <a:fillRect/>
          </a:stretch>
        </p:blipFill>
        <p:spPr>
          <a:xfrm rot="16200000">
            <a:off x="2341810" y="2142462"/>
            <a:ext cx="771392" cy="1007533"/>
          </a:xfrm>
          <a:prstGeom prst="rect">
            <a:avLst/>
          </a:prstGeom>
        </p:spPr>
      </p:pic>
    </p:spTree>
    <p:extLst>
      <p:ext uri="{BB962C8B-B14F-4D97-AF65-F5344CB8AC3E}">
        <p14:creationId xmlns:p14="http://schemas.microsoft.com/office/powerpoint/2010/main" val="40748011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blip>
          <a:srcRect/>
          <a:stretch>
            <a:fillRect t="-2000" b="-2000"/>
          </a:stretch>
        </a:blipFill>
        <a:effectLst/>
      </p:bgPr>
    </p:bg>
    <p:spTree>
      <p:nvGrpSpPr>
        <p:cNvPr id="1" name=""/>
        <p:cNvGrpSpPr/>
        <p:nvPr/>
      </p:nvGrpSpPr>
      <p:grpSpPr>
        <a:xfrm>
          <a:off x="0" y="0"/>
          <a:ext cx="0" cy="0"/>
          <a:chOff x="0" y="0"/>
          <a:chExt cx="0" cy="0"/>
        </a:xfrm>
      </p:grpSpPr>
      <p:sp>
        <p:nvSpPr>
          <p:cNvPr id="4" name="Rectangle 3"/>
          <p:cNvSpPr/>
          <p:nvPr/>
        </p:nvSpPr>
        <p:spPr>
          <a:xfrm>
            <a:off x="381000" y="9896"/>
            <a:ext cx="8077200" cy="1015663"/>
          </a:xfrm>
          <a:prstGeom prst="rect">
            <a:avLst/>
          </a:prstGeom>
          <a:noFill/>
        </p:spPr>
        <p:txBody>
          <a:bodyPr wrap="square" lIns="91440" tIns="45720" rIns="91440" bIns="45720">
            <a:spAutoFit/>
          </a:bodyPr>
          <a:lstStyle/>
          <a:p>
            <a:pPr algn="ctr"/>
            <a:r>
              <a:rPr lang="en-US" sz="6000" b="1" cap="none" spc="0" dirty="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latin typeface="+mj-lt"/>
              </a:rPr>
              <a:t>QUESTIONS?</a:t>
            </a:r>
          </a:p>
        </p:txBody>
      </p:sp>
      <p:sp>
        <p:nvSpPr>
          <p:cNvPr id="5" name="Rectangle 4"/>
          <p:cNvSpPr/>
          <p:nvPr/>
        </p:nvSpPr>
        <p:spPr>
          <a:xfrm>
            <a:off x="305789" y="1616034"/>
            <a:ext cx="8610600" cy="48768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930" y="1752600"/>
            <a:ext cx="8070317"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445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Greene Act</a:t>
            </a:r>
          </a:p>
        </p:txBody>
      </p:sp>
      <p:sp>
        <p:nvSpPr>
          <p:cNvPr id="3" name="Content Placeholder 2"/>
          <p:cNvSpPr>
            <a:spLocks noGrp="1"/>
          </p:cNvSpPr>
          <p:nvPr>
            <p:ph idx="1"/>
          </p:nvPr>
        </p:nvSpPr>
        <p:spPr>
          <a:xfrm>
            <a:off x="488731" y="1545020"/>
            <a:ext cx="8355723" cy="4934607"/>
          </a:xfrm>
        </p:spPr>
        <p:txBody>
          <a:bodyPr>
            <a:normAutofit/>
          </a:bodyPr>
          <a:lstStyle/>
          <a:p>
            <a:r>
              <a:rPr lang="en-US" dirty="0"/>
              <a:t>The SSC and ELAC operate under the  Greene Act which means that the meetings must:</a:t>
            </a:r>
          </a:p>
          <a:p>
            <a:pPr lvl="1"/>
            <a:r>
              <a:rPr lang="en-US" dirty="0"/>
              <a:t>Be conducted as public meetings with agendas posted 72 hours before the meeting outside of the school building in a plainly visible location</a:t>
            </a:r>
          </a:p>
          <a:p>
            <a:pPr lvl="1"/>
            <a:r>
              <a:rPr lang="en-US" dirty="0"/>
              <a:t>The agenda must specify the date, time, and location of the meeting, the items to be addressed, and whether the items will require action to be taken. </a:t>
            </a:r>
          </a:p>
          <a:p>
            <a:pPr lvl="1"/>
            <a:r>
              <a:rPr lang="en-US" dirty="0"/>
              <a:t>A council/committee generally, may only act on or consider an item when it has been properly included on the agenda at the time of posting. </a:t>
            </a:r>
          </a:p>
          <a:p>
            <a:pPr lvl="1"/>
            <a:r>
              <a:rPr lang="en-US" dirty="0"/>
              <a:t>If action is taken on an item that was not listed as an action item on the agenda, the action taken is invalidated. </a:t>
            </a:r>
          </a:p>
        </p:txBody>
      </p:sp>
      <p:pic>
        <p:nvPicPr>
          <p:cNvPr id="4" name="Picture 3" descr="Annual General &lt;strong&gt;Meeting&lt;/strong&gt; | Cote Saint-Luc Minor Hockey Associ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4159" y="207472"/>
            <a:ext cx="1769841" cy="1179894"/>
          </a:xfrm>
          <a:prstGeom prst="rect">
            <a:avLst/>
          </a:prstGeom>
        </p:spPr>
      </p:pic>
    </p:spTree>
    <p:extLst>
      <p:ext uri="{BB962C8B-B14F-4D97-AF65-F5344CB8AC3E}">
        <p14:creationId xmlns:p14="http://schemas.microsoft.com/office/powerpoint/2010/main" val="4014192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Greene Act (cont.)</a:t>
            </a:r>
          </a:p>
        </p:txBody>
      </p:sp>
      <p:sp>
        <p:nvSpPr>
          <p:cNvPr id="3" name="Content Placeholder 2"/>
          <p:cNvSpPr>
            <a:spLocks noGrp="1"/>
          </p:cNvSpPr>
          <p:nvPr>
            <p:ph idx="1"/>
          </p:nvPr>
        </p:nvSpPr>
        <p:spPr>
          <a:xfrm>
            <a:off x="425669" y="1825625"/>
            <a:ext cx="8450317" cy="4351338"/>
          </a:xfrm>
        </p:spPr>
        <p:txBody>
          <a:bodyPr>
            <a:normAutofit/>
          </a:bodyPr>
          <a:lstStyle/>
          <a:p>
            <a:r>
              <a:rPr lang="en-US" dirty="0"/>
              <a:t>Only under certain unusual circumstances and by a unanimous vote may the council or committee allow an item not on the agenda to be considered and/or acted upon. </a:t>
            </a:r>
          </a:p>
          <a:p>
            <a:r>
              <a:rPr lang="en-US" dirty="0"/>
              <a:t>When considering whether or not to allow a non-agenda item, the council or committee must determine if the item presents an urgent need for action, and the item/issue was unknown at the time the agenda was posted. </a:t>
            </a:r>
          </a:p>
          <a:p>
            <a:pPr marL="0" indent="0">
              <a:buNone/>
            </a:pPr>
            <a:endParaRPr lang="en-US" dirty="0"/>
          </a:p>
          <a:p>
            <a:endParaRPr lang="en-US" dirty="0"/>
          </a:p>
        </p:txBody>
      </p:sp>
      <p:pic>
        <p:nvPicPr>
          <p:cNvPr id="4" name="Picture 3" descr="Annual General &lt;strong&gt;Meeting&lt;/strong&gt; | Cote Saint-Luc Minor Hockey Associ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6662" y="5147443"/>
            <a:ext cx="2363512" cy="1575674"/>
          </a:xfrm>
          <a:prstGeom prst="rect">
            <a:avLst/>
          </a:prstGeom>
        </p:spPr>
      </p:pic>
    </p:spTree>
    <p:extLst>
      <p:ext uri="{BB962C8B-B14F-4D97-AF65-F5344CB8AC3E}">
        <p14:creationId xmlns:p14="http://schemas.microsoft.com/office/powerpoint/2010/main" val="4222238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SSC and ELAC Agenda</a:t>
            </a:r>
          </a:p>
        </p:txBody>
      </p:sp>
      <p:sp>
        <p:nvSpPr>
          <p:cNvPr id="3" name="Content Placeholder 2"/>
          <p:cNvSpPr>
            <a:spLocks noGrp="1"/>
          </p:cNvSpPr>
          <p:nvPr>
            <p:ph idx="1"/>
          </p:nvPr>
        </p:nvSpPr>
        <p:spPr>
          <a:xfrm>
            <a:off x="785967" y="1871663"/>
            <a:ext cx="8112227" cy="4805363"/>
          </a:xfrm>
        </p:spPr>
        <p:txBody>
          <a:bodyPr>
            <a:normAutofit/>
          </a:bodyPr>
          <a:lstStyle/>
          <a:p>
            <a:r>
              <a:rPr lang="en-US" dirty="0"/>
              <a:t>In all cases, the SSC/ELAC agenda items must have relevance to the purpose and goals of the SSC/ELAC</a:t>
            </a:r>
          </a:p>
          <a:p>
            <a:r>
              <a:rPr lang="en-US" dirty="0"/>
              <a:t>The SSC/ELAC officers must participate in the planning of the agenda with designated school staff. </a:t>
            </a:r>
          </a:p>
          <a:p>
            <a:r>
              <a:rPr lang="en-US" dirty="0"/>
              <a:t>Changes to the SSC/ELAC agenda planned by the respective officers, before the posting of the meeting, must be in consultation with the SSC/ELAC officers. </a:t>
            </a:r>
          </a:p>
          <a:p>
            <a:r>
              <a:rPr lang="en-US" dirty="0"/>
              <a:t>All SSC/ELAC agendas must contain a public comment section. </a:t>
            </a:r>
          </a:p>
          <a:p>
            <a:endParaRPr lang="en-US" dirty="0"/>
          </a:p>
        </p:txBody>
      </p:sp>
      <p:pic>
        <p:nvPicPr>
          <p:cNvPr id="4" name="Picture 3" descr="EDUCAÇÃO DE SURDOS – MEMÓRIAS E NARRATIVAS: Eventos importantes nos próximos dias"/>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59586" y="320570"/>
            <a:ext cx="1638608" cy="1551093"/>
          </a:xfrm>
          <a:prstGeom prst="rect">
            <a:avLst/>
          </a:prstGeom>
        </p:spPr>
      </p:pic>
    </p:spTree>
    <p:extLst>
      <p:ext uri="{BB962C8B-B14F-4D97-AF65-F5344CB8AC3E}">
        <p14:creationId xmlns:p14="http://schemas.microsoft.com/office/powerpoint/2010/main" val="772012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Public Comment</a:t>
            </a:r>
          </a:p>
        </p:txBody>
      </p:sp>
      <p:sp>
        <p:nvSpPr>
          <p:cNvPr id="3" name="Content Placeholder 2"/>
          <p:cNvSpPr>
            <a:spLocks noGrp="1"/>
          </p:cNvSpPr>
          <p:nvPr>
            <p:ph idx="1"/>
          </p:nvPr>
        </p:nvSpPr>
        <p:spPr>
          <a:xfrm>
            <a:off x="628650" y="1824065"/>
            <a:ext cx="8263102" cy="4631942"/>
          </a:xfrm>
        </p:spPr>
        <p:txBody>
          <a:bodyPr>
            <a:normAutofit/>
          </a:bodyPr>
          <a:lstStyle/>
          <a:p>
            <a:r>
              <a:rPr lang="en-US" dirty="0"/>
              <a:t>During the public comment section on the agenda, any member of the public may address the body on any item within the jurisdiction of the council or committee in accordance with the Greene Act. </a:t>
            </a:r>
            <a:r>
              <a:rPr lang="en-US" b="1" i="1" dirty="0">
                <a:highlight>
                  <a:srgbClr val="FFFF00"/>
                </a:highlight>
              </a:rPr>
              <a:t>Writing their name on a sign-in form is optional. </a:t>
            </a:r>
          </a:p>
          <a:p>
            <a:pPr marL="0" indent="0">
              <a:buNone/>
            </a:pPr>
            <a:endParaRPr lang="en-US" dirty="0"/>
          </a:p>
          <a:p>
            <a:r>
              <a:rPr lang="en-US" b="1" i="1" dirty="0">
                <a:highlight>
                  <a:srgbClr val="FFFF00"/>
                </a:highlight>
              </a:rPr>
              <a:t>Anyone</a:t>
            </a:r>
            <a:r>
              <a:rPr lang="en-US" dirty="0"/>
              <a:t> who is not serving as a member of the operating council or committee is considered a member of the public.  </a:t>
            </a:r>
          </a:p>
          <a:p>
            <a:pPr marL="0" indent="0">
              <a:buNone/>
            </a:pPr>
            <a:r>
              <a:rPr lang="en-US" dirty="0"/>
              <a:t> </a:t>
            </a:r>
          </a:p>
          <a:p>
            <a:endParaRPr lang="en-US" dirty="0"/>
          </a:p>
        </p:txBody>
      </p:sp>
      <p:pic>
        <p:nvPicPr>
          <p:cNvPr id="4" name="Picture 3" descr="Presentation PNG Transparent Images | PNG All"/>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08657" y="231748"/>
            <a:ext cx="1283095" cy="1592317"/>
          </a:xfrm>
          <a:prstGeom prst="rect">
            <a:avLst/>
          </a:prstGeom>
        </p:spPr>
      </p:pic>
    </p:spTree>
    <p:extLst>
      <p:ext uri="{BB962C8B-B14F-4D97-AF65-F5344CB8AC3E}">
        <p14:creationId xmlns:p14="http://schemas.microsoft.com/office/powerpoint/2010/main" val="403465925"/>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12839</TotalTime>
  <Words>5628</Words>
  <Application>Microsoft Macintosh PowerPoint</Application>
  <PresentationFormat>On-screen Show (4:3)</PresentationFormat>
  <Paragraphs>653</Paragraphs>
  <Slides>58</Slides>
  <Notes>38</Notes>
  <HiddenSlides>8</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58</vt:i4>
      </vt:variant>
    </vt:vector>
  </HeadingPairs>
  <TitlesOfParts>
    <vt:vector size="72" baseType="lpstr">
      <vt:lpstr>Arial</vt:lpstr>
      <vt:lpstr>Arimo</vt:lpstr>
      <vt:lpstr>Arimo Bold</vt:lpstr>
      <vt:lpstr>Bristol</vt:lpstr>
      <vt:lpstr>Bristol Bold</vt:lpstr>
      <vt:lpstr>Calibri</vt:lpstr>
      <vt:lpstr>Calibri Light</vt:lpstr>
      <vt:lpstr>Cambria</vt:lpstr>
      <vt:lpstr>Nunito</vt:lpstr>
      <vt:lpstr>Nunito Sans Bold</vt:lpstr>
      <vt:lpstr>Nunito Sans Bold Bold</vt:lpstr>
      <vt:lpstr>Times New Roman</vt:lpstr>
      <vt:lpstr>Wingdings</vt:lpstr>
      <vt:lpstr>Office Theme</vt:lpstr>
      <vt:lpstr>Guidelines for the Required  School Site Council (SSC) and English Learner Advisory Committee (ELAC) Orientation and Elections</vt:lpstr>
      <vt:lpstr>PowerPoint Presentation</vt:lpstr>
      <vt:lpstr>Attendance Link</vt:lpstr>
      <vt:lpstr>Presentation Access </vt:lpstr>
      <vt:lpstr>Purpose</vt:lpstr>
      <vt:lpstr>Greene Act</vt:lpstr>
      <vt:lpstr>Greene Act (cont.)</vt:lpstr>
      <vt:lpstr>SSC and ELAC Agenda</vt:lpstr>
      <vt:lpstr>Public Comment</vt:lpstr>
      <vt:lpstr>Public Comment</vt:lpstr>
      <vt:lpstr>Reminder</vt:lpstr>
      <vt:lpstr>SSC/ELAC Members’ Responsibilities</vt:lpstr>
      <vt:lpstr>PowerPoint Presentation</vt:lpstr>
      <vt:lpstr>Pursuant to California Education Code…..</vt:lpstr>
      <vt:lpstr>School Site Councils: Functions and Responsibilities</vt:lpstr>
      <vt:lpstr>Function of SSC:  Develop the Integrated Safe School Plan   </vt:lpstr>
      <vt:lpstr>FUNCTION OF SSC: Federal Mandates</vt:lpstr>
      <vt:lpstr>SSC Meetings</vt:lpstr>
      <vt:lpstr>SSC ELEMENTARY COMPOSITION* </vt:lpstr>
      <vt:lpstr>SSC SECONDARY COMPOSITION*</vt:lpstr>
      <vt:lpstr> SSC ALTERNATES --OPTIONAL</vt:lpstr>
      <vt:lpstr>PowerPoint Presentation</vt:lpstr>
      <vt:lpstr>SSC Verification Form</vt:lpstr>
      <vt:lpstr>PowerPoint Presentation</vt:lpstr>
      <vt:lpstr>ENGLISH LEARNER ADVISORY COMMITTEE (ELAC)</vt:lpstr>
      <vt:lpstr>ELAC FUNCTIONS AND RESPONSIBILITIES</vt:lpstr>
      <vt:lpstr>ELAC FUNCTIONS AND RESPONSIBILITIES (cont.)</vt:lpstr>
      <vt:lpstr>PowerPoint Presentation</vt:lpstr>
      <vt:lpstr>ELAC COMPOSITION </vt:lpstr>
      <vt:lpstr>ELAC COMPOSITION </vt:lpstr>
      <vt:lpstr>PowerPoint Presentation</vt:lpstr>
      <vt:lpstr>ELAC Verification Form</vt:lpstr>
      <vt:lpstr>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LDNW Study Groups</vt:lpstr>
      <vt:lpstr>Save the Date</vt:lpstr>
      <vt:lpstr>The following four slides on delegation of authority will not apply to most schools, and are only for schools that qualify, and whose ELAC considers going through the process, to delegate its authority and responsibilities to the School Site Council.</vt:lpstr>
      <vt:lpstr>DELEGATION OF AUTHORITY </vt:lpstr>
      <vt:lpstr>DELEGATION OF AUTHORITY (continued) </vt:lpstr>
      <vt:lpstr>DELEGATION OF AUTHORITY (continued) </vt:lpstr>
      <vt:lpstr>DELEGATION OF AUTHORITY (continued) </vt:lpstr>
      <vt:lpstr>         Thank you School Leaders</vt:lpstr>
      <vt:lpstr>     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Garcia, Lucio</dc:creator>
  <cp:lastModifiedBy>Camp, Morena</cp:lastModifiedBy>
  <cp:revision>83</cp:revision>
  <cp:lastPrinted>2019-07-22T20:47:31Z</cp:lastPrinted>
  <dcterms:created xsi:type="dcterms:W3CDTF">2016-08-16T15:56:10Z</dcterms:created>
  <dcterms:modified xsi:type="dcterms:W3CDTF">2020-09-23T22:15:21Z</dcterms:modified>
</cp:coreProperties>
</file>